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14"/>
  </p:notesMasterIdLst>
  <p:sldIdLst>
    <p:sldId id="256" r:id="rId2"/>
    <p:sldId id="257" r:id="rId3"/>
    <p:sldId id="258" r:id="rId4"/>
    <p:sldId id="259" r:id="rId5"/>
    <p:sldId id="268" r:id="rId6"/>
    <p:sldId id="266" r:id="rId7"/>
    <p:sldId id="260" r:id="rId8"/>
    <p:sldId id="261" r:id="rId9"/>
    <p:sldId id="262" r:id="rId10"/>
    <p:sldId id="263"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A2A8"/>
    <a:srgbClr val="600020"/>
    <a:srgbClr val="450120"/>
    <a:srgbClr val="4C0019"/>
    <a:srgbClr val="1E09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6" autoAdjust="0"/>
    <p:restoredTop sz="82750" autoAdjust="0"/>
  </p:normalViewPr>
  <p:slideViewPr>
    <p:cSldViewPr snapToGrid="0">
      <p:cViewPr>
        <p:scale>
          <a:sx n="70" d="100"/>
          <a:sy n="70" d="100"/>
        </p:scale>
        <p:origin x="570"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33ABDD-63FF-4DD4-BA2D-A85101DC5EA6}"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3675F87C-ADFC-4938-B414-0E6A47767D9E}">
      <dgm:prSet/>
      <dgm:spPr/>
      <dgm:t>
        <a:bodyPr/>
        <a:lstStyle/>
        <a:p>
          <a:r>
            <a:rPr lang="en-US"/>
            <a:t>What patterns exist in mass shootings?</a:t>
          </a:r>
        </a:p>
      </dgm:t>
    </dgm:pt>
    <dgm:pt modelId="{DE3495D1-075B-4B18-A1A1-FEA61240A1C9}" type="parTrans" cxnId="{E839192B-2F95-4F4D-9765-7C53B8E64621}">
      <dgm:prSet/>
      <dgm:spPr/>
      <dgm:t>
        <a:bodyPr/>
        <a:lstStyle/>
        <a:p>
          <a:endParaRPr lang="en-US"/>
        </a:p>
      </dgm:t>
    </dgm:pt>
    <dgm:pt modelId="{65653D2F-ED72-4921-AC67-D487FA14B1CC}" type="sibTrans" cxnId="{E839192B-2F95-4F4D-9765-7C53B8E64621}">
      <dgm:prSet/>
      <dgm:spPr/>
      <dgm:t>
        <a:bodyPr/>
        <a:lstStyle/>
        <a:p>
          <a:endParaRPr lang="en-US"/>
        </a:p>
      </dgm:t>
    </dgm:pt>
    <dgm:pt modelId="{530C4CFC-C3FA-45E2-99EF-42B927E0FC44}">
      <dgm:prSet/>
      <dgm:spPr/>
      <dgm:t>
        <a:bodyPr/>
        <a:lstStyle/>
        <a:p>
          <a:r>
            <a:rPr lang="en-US"/>
            <a:t>Are there common warning signs?</a:t>
          </a:r>
        </a:p>
      </dgm:t>
    </dgm:pt>
    <dgm:pt modelId="{2EA16172-C953-4B55-9853-B4A14EFA502B}" type="parTrans" cxnId="{BB87D47A-DA24-4E1E-822D-0A408614B529}">
      <dgm:prSet/>
      <dgm:spPr/>
      <dgm:t>
        <a:bodyPr/>
        <a:lstStyle/>
        <a:p>
          <a:endParaRPr lang="en-US"/>
        </a:p>
      </dgm:t>
    </dgm:pt>
    <dgm:pt modelId="{570C698A-9C37-443D-B692-3C0C2FA9E598}" type="sibTrans" cxnId="{BB87D47A-DA24-4E1E-822D-0A408614B529}">
      <dgm:prSet/>
      <dgm:spPr/>
      <dgm:t>
        <a:bodyPr/>
        <a:lstStyle/>
        <a:p>
          <a:endParaRPr lang="en-US"/>
        </a:p>
      </dgm:t>
    </dgm:pt>
    <dgm:pt modelId="{50A7FBD1-B9A1-40F8-846A-FD0C0CF601CD}">
      <dgm:prSet/>
      <dgm:spPr/>
      <dgm:t>
        <a:bodyPr/>
        <a:lstStyle/>
        <a:p>
          <a:r>
            <a:rPr lang="en-US" dirty="0"/>
            <a:t>Can we use data to predict and prevent these events?</a:t>
          </a:r>
        </a:p>
      </dgm:t>
    </dgm:pt>
    <dgm:pt modelId="{C026EA7E-95C2-43BC-9655-D1CF1E09D6B8}" type="parTrans" cxnId="{8C4DF68B-3AB2-474F-8E8D-0E6AC2FD3040}">
      <dgm:prSet/>
      <dgm:spPr/>
      <dgm:t>
        <a:bodyPr/>
        <a:lstStyle/>
        <a:p>
          <a:endParaRPr lang="en-US"/>
        </a:p>
      </dgm:t>
    </dgm:pt>
    <dgm:pt modelId="{5024819B-3D44-4DBC-B12C-80F5A0A26944}" type="sibTrans" cxnId="{8C4DF68B-3AB2-474F-8E8D-0E6AC2FD3040}">
      <dgm:prSet/>
      <dgm:spPr/>
      <dgm:t>
        <a:bodyPr/>
        <a:lstStyle/>
        <a:p>
          <a:endParaRPr lang="en-US"/>
        </a:p>
      </dgm:t>
    </dgm:pt>
    <dgm:pt modelId="{ACD532C5-AED0-42ED-9AC6-2B4FE059C569}" type="pres">
      <dgm:prSet presAssocID="{3E33ABDD-63FF-4DD4-BA2D-A85101DC5EA6}" presName="hierChild1" presStyleCnt="0">
        <dgm:presLayoutVars>
          <dgm:chPref val="1"/>
          <dgm:dir/>
          <dgm:animOne val="branch"/>
          <dgm:animLvl val="lvl"/>
          <dgm:resizeHandles/>
        </dgm:presLayoutVars>
      </dgm:prSet>
      <dgm:spPr/>
    </dgm:pt>
    <dgm:pt modelId="{1AD50434-C5B5-4FE9-9E17-615056920FC0}" type="pres">
      <dgm:prSet presAssocID="{3675F87C-ADFC-4938-B414-0E6A47767D9E}" presName="hierRoot1" presStyleCnt="0"/>
      <dgm:spPr/>
    </dgm:pt>
    <dgm:pt modelId="{D9DDF66E-B3A7-4F98-BF7D-6F809CC22B9F}" type="pres">
      <dgm:prSet presAssocID="{3675F87C-ADFC-4938-B414-0E6A47767D9E}" presName="composite" presStyleCnt="0"/>
      <dgm:spPr/>
    </dgm:pt>
    <dgm:pt modelId="{D728D19D-3009-41FF-B181-A0566D6848B6}" type="pres">
      <dgm:prSet presAssocID="{3675F87C-ADFC-4938-B414-0E6A47767D9E}" presName="background" presStyleLbl="node0" presStyleIdx="0" presStyleCnt="3"/>
      <dgm:spPr>
        <a:solidFill>
          <a:srgbClr val="600020"/>
        </a:solidFill>
      </dgm:spPr>
    </dgm:pt>
    <dgm:pt modelId="{6F5ED884-804D-4C71-850B-54B9828941E1}" type="pres">
      <dgm:prSet presAssocID="{3675F87C-ADFC-4938-B414-0E6A47767D9E}" presName="text" presStyleLbl="fgAcc0" presStyleIdx="0" presStyleCnt="3">
        <dgm:presLayoutVars>
          <dgm:chPref val="3"/>
        </dgm:presLayoutVars>
      </dgm:prSet>
      <dgm:spPr/>
    </dgm:pt>
    <dgm:pt modelId="{C04C5A90-74A5-46ED-8226-4D61AF665537}" type="pres">
      <dgm:prSet presAssocID="{3675F87C-ADFC-4938-B414-0E6A47767D9E}" presName="hierChild2" presStyleCnt="0"/>
      <dgm:spPr/>
    </dgm:pt>
    <dgm:pt modelId="{FF7E455F-017E-4A08-96C6-002600E347FE}" type="pres">
      <dgm:prSet presAssocID="{530C4CFC-C3FA-45E2-99EF-42B927E0FC44}" presName="hierRoot1" presStyleCnt="0"/>
      <dgm:spPr/>
    </dgm:pt>
    <dgm:pt modelId="{F7544EE7-D4DC-4341-A828-616C0C866042}" type="pres">
      <dgm:prSet presAssocID="{530C4CFC-C3FA-45E2-99EF-42B927E0FC44}" presName="composite" presStyleCnt="0"/>
      <dgm:spPr/>
    </dgm:pt>
    <dgm:pt modelId="{68AD0FC3-907F-489B-A661-9B63DD8228D6}" type="pres">
      <dgm:prSet presAssocID="{530C4CFC-C3FA-45E2-99EF-42B927E0FC44}" presName="background" presStyleLbl="node0" presStyleIdx="1" presStyleCnt="3"/>
      <dgm:spPr>
        <a:solidFill>
          <a:srgbClr val="600020"/>
        </a:solidFill>
      </dgm:spPr>
    </dgm:pt>
    <dgm:pt modelId="{B1FD0744-135D-4EC8-BAAE-9BFE00B2623F}" type="pres">
      <dgm:prSet presAssocID="{530C4CFC-C3FA-45E2-99EF-42B927E0FC44}" presName="text" presStyleLbl="fgAcc0" presStyleIdx="1" presStyleCnt="3">
        <dgm:presLayoutVars>
          <dgm:chPref val="3"/>
        </dgm:presLayoutVars>
      </dgm:prSet>
      <dgm:spPr/>
    </dgm:pt>
    <dgm:pt modelId="{801031FC-8407-4D5D-94C5-4B3A2D671684}" type="pres">
      <dgm:prSet presAssocID="{530C4CFC-C3FA-45E2-99EF-42B927E0FC44}" presName="hierChild2" presStyleCnt="0"/>
      <dgm:spPr/>
    </dgm:pt>
    <dgm:pt modelId="{FFFC29E1-EE41-4D74-AD35-8E88D6FBBA2D}" type="pres">
      <dgm:prSet presAssocID="{50A7FBD1-B9A1-40F8-846A-FD0C0CF601CD}" presName="hierRoot1" presStyleCnt="0"/>
      <dgm:spPr/>
    </dgm:pt>
    <dgm:pt modelId="{D23AAE19-8D4B-4FD5-8BE8-48DE03948474}" type="pres">
      <dgm:prSet presAssocID="{50A7FBD1-B9A1-40F8-846A-FD0C0CF601CD}" presName="composite" presStyleCnt="0"/>
      <dgm:spPr/>
    </dgm:pt>
    <dgm:pt modelId="{24CF6AF4-BD09-42CE-9095-EDF350BF1E96}" type="pres">
      <dgm:prSet presAssocID="{50A7FBD1-B9A1-40F8-846A-FD0C0CF601CD}" presName="background" presStyleLbl="node0" presStyleIdx="2" presStyleCnt="3"/>
      <dgm:spPr>
        <a:solidFill>
          <a:srgbClr val="600020"/>
        </a:solidFill>
      </dgm:spPr>
    </dgm:pt>
    <dgm:pt modelId="{831E240A-8918-4D26-B284-678FABDE8C5E}" type="pres">
      <dgm:prSet presAssocID="{50A7FBD1-B9A1-40F8-846A-FD0C0CF601CD}" presName="text" presStyleLbl="fgAcc0" presStyleIdx="2" presStyleCnt="3">
        <dgm:presLayoutVars>
          <dgm:chPref val="3"/>
        </dgm:presLayoutVars>
      </dgm:prSet>
      <dgm:spPr/>
    </dgm:pt>
    <dgm:pt modelId="{66089CC6-F9C2-4FDD-BAB3-5D4CF3990E37}" type="pres">
      <dgm:prSet presAssocID="{50A7FBD1-B9A1-40F8-846A-FD0C0CF601CD}" presName="hierChild2" presStyleCnt="0"/>
      <dgm:spPr/>
    </dgm:pt>
  </dgm:ptLst>
  <dgm:cxnLst>
    <dgm:cxn modelId="{34F5B11B-51D7-4EED-9340-DC744EB87143}" type="presOf" srcId="{3675F87C-ADFC-4938-B414-0E6A47767D9E}" destId="{6F5ED884-804D-4C71-850B-54B9828941E1}" srcOrd="0" destOrd="0" presId="urn:microsoft.com/office/officeart/2005/8/layout/hierarchy1"/>
    <dgm:cxn modelId="{E839192B-2F95-4F4D-9765-7C53B8E64621}" srcId="{3E33ABDD-63FF-4DD4-BA2D-A85101DC5EA6}" destId="{3675F87C-ADFC-4938-B414-0E6A47767D9E}" srcOrd="0" destOrd="0" parTransId="{DE3495D1-075B-4B18-A1A1-FEA61240A1C9}" sibTransId="{65653D2F-ED72-4921-AC67-D487FA14B1CC}"/>
    <dgm:cxn modelId="{97F1EB50-EF62-4A95-B3B5-096243C9DA3C}" type="presOf" srcId="{530C4CFC-C3FA-45E2-99EF-42B927E0FC44}" destId="{B1FD0744-135D-4EC8-BAAE-9BFE00B2623F}" srcOrd="0" destOrd="0" presId="urn:microsoft.com/office/officeart/2005/8/layout/hierarchy1"/>
    <dgm:cxn modelId="{BB87D47A-DA24-4E1E-822D-0A408614B529}" srcId="{3E33ABDD-63FF-4DD4-BA2D-A85101DC5EA6}" destId="{530C4CFC-C3FA-45E2-99EF-42B927E0FC44}" srcOrd="1" destOrd="0" parTransId="{2EA16172-C953-4B55-9853-B4A14EFA502B}" sibTransId="{570C698A-9C37-443D-B692-3C0C2FA9E598}"/>
    <dgm:cxn modelId="{8C4DF68B-3AB2-474F-8E8D-0E6AC2FD3040}" srcId="{3E33ABDD-63FF-4DD4-BA2D-A85101DC5EA6}" destId="{50A7FBD1-B9A1-40F8-846A-FD0C0CF601CD}" srcOrd="2" destOrd="0" parTransId="{C026EA7E-95C2-43BC-9655-D1CF1E09D6B8}" sibTransId="{5024819B-3D44-4DBC-B12C-80F5A0A26944}"/>
    <dgm:cxn modelId="{AD9E85AE-F4A7-49CA-AFBE-BD8532B47016}" type="presOf" srcId="{3E33ABDD-63FF-4DD4-BA2D-A85101DC5EA6}" destId="{ACD532C5-AED0-42ED-9AC6-2B4FE059C569}" srcOrd="0" destOrd="0" presId="urn:microsoft.com/office/officeart/2005/8/layout/hierarchy1"/>
    <dgm:cxn modelId="{B0E233E0-E27E-4B97-B821-794A62B14F2A}" type="presOf" srcId="{50A7FBD1-B9A1-40F8-846A-FD0C0CF601CD}" destId="{831E240A-8918-4D26-B284-678FABDE8C5E}" srcOrd="0" destOrd="0" presId="urn:microsoft.com/office/officeart/2005/8/layout/hierarchy1"/>
    <dgm:cxn modelId="{FFA49384-C265-4A52-897A-11768BC7881A}" type="presParOf" srcId="{ACD532C5-AED0-42ED-9AC6-2B4FE059C569}" destId="{1AD50434-C5B5-4FE9-9E17-615056920FC0}" srcOrd="0" destOrd="0" presId="urn:microsoft.com/office/officeart/2005/8/layout/hierarchy1"/>
    <dgm:cxn modelId="{18FA905F-E8B3-4F03-8E67-B662D03C3FC8}" type="presParOf" srcId="{1AD50434-C5B5-4FE9-9E17-615056920FC0}" destId="{D9DDF66E-B3A7-4F98-BF7D-6F809CC22B9F}" srcOrd="0" destOrd="0" presId="urn:microsoft.com/office/officeart/2005/8/layout/hierarchy1"/>
    <dgm:cxn modelId="{AB6044D7-3C1F-4F27-8BB2-1DE9074C0609}" type="presParOf" srcId="{D9DDF66E-B3A7-4F98-BF7D-6F809CC22B9F}" destId="{D728D19D-3009-41FF-B181-A0566D6848B6}" srcOrd="0" destOrd="0" presId="urn:microsoft.com/office/officeart/2005/8/layout/hierarchy1"/>
    <dgm:cxn modelId="{4E45FBD1-D32C-4337-AA13-B49CD0932D35}" type="presParOf" srcId="{D9DDF66E-B3A7-4F98-BF7D-6F809CC22B9F}" destId="{6F5ED884-804D-4C71-850B-54B9828941E1}" srcOrd="1" destOrd="0" presId="urn:microsoft.com/office/officeart/2005/8/layout/hierarchy1"/>
    <dgm:cxn modelId="{1A06FF29-51D2-4BCD-8411-245AF6B48F61}" type="presParOf" srcId="{1AD50434-C5B5-4FE9-9E17-615056920FC0}" destId="{C04C5A90-74A5-46ED-8226-4D61AF665537}" srcOrd="1" destOrd="0" presId="urn:microsoft.com/office/officeart/2005/8/layout/hierarchy1"/>
    <dgm:cxn modelId="{C829851C-3BEF-4D8F-A941-1C48C74E4CFA}" type="presParOf" srcId="{ACD532C5-AED0-42ED-9AC6-2B4FE059C569}" destId="{FF7E455F-017E-4A08-96C6-002600E347FE}" srcOrd="1" destOrd="0" presId="urn:microsoft.com/office/officeart/2005/8/layout/hierarchy1"/>
    <dgm:cxn modelId="{2C22CB53-37E3-4170-9F8F-A641A1D29AF4}" type="presParOf" srcId="{FF7E455F-017E-4A08-96C6-002600E347FE}" destId="{F7544EE7-D4DC-4341-A828-616C0C866042}" srcOrd="0" destOrd="0" presId="urn:microsoft.com/office/officeart/2005/8/layout/hierarchy1"/>
    <dgm:cxn modelId="{B44EC7AB-3276-4E3F-BF38-C592A0BD94CD}" type="presParOf" srcId="{F7544EE7-D4DC-4341-A828-616C0C866042}" destId="{68AD0FC3-907F-489B-A661-9B63DD8228D6}" srcOrd="0" destOrd="0" presId="urn:microsoft.com/office/officeart/2005/8/layout/hierarchy1"/>
    <dgm:cxn modelId="{6A6241DD-F2EF-4978-8B38-D2C566E62129}" type="presParOf" srcId="{F7544EE7-D4DC-4341-A828-616C0C866042}" destId="{B1FD0744-135D-4EC8-BAAE-9BFE00B2623F}" srcOrd="1" destOrd="0" presId="urn:microsoft.com/office/officeart/2005/8/layout/hierarchy1"/>
    <dgm:cxn modelId="{9A05DD15-F8E3-4D1D-ADFC-FE40BE627C8A}" type="presParOf" srcId="{FF7E455F-017E-4A08-96C6-002600E347FE}" destId="{801031FC-8407-4D5D-94C5-4B3A2D671684}" srcOrd="1" destOrd="0" presId="urn:microsoft.com/office/officeart/2005/8/layout/hierarchy1"/>
    <dgm:cxn modelId="{B9C68941-D460-4FF9-BC03-14F4B93B1F02}" type="presParOf" srcId="{ACD532C5-AED0-42ED-9AC6-2B4FE059C569}" destId="{FFFC29E1-EE41-4D74-AD35-8E88D6FBBA2D}" srcOrd="2" destOrd="0" presId="urn:microsoft.com/office/officeart/2005/8/layout/hierarchy1"/>
    <dgm:cxn modelId="{7E9B487B-7A2E-454F-A99A-84F9EF01983C}" type="presParOf" srcId="{FFFC29E1-EE41-4D74-AD35-8E88D6FBBA2D}" destId="{D23AAE19-8D4B-4FD5-8BE8-48DE03948474}" srcOrd="0" destOrd="0" presId="urn:microsoft.com/office/officeart/2005/8/layout/hierarchy1"/>
    <dgm:cxn modelId="{BA27C0C2-F02A-4FC9-9886-6EF378BFF741}" type="presParOf" srcId="{D23AAE19-8D4B-4FD5-8BE8-48DE03948474}" destId="{24CF6AF4-BD09-42CE-9095-EDF350BF1E96}" srcOrd="0" destOrd="0" presId="urn:microsoft.com/office/officeart/2005/8/layout/hierarchy1"/>
    <dgm:cxn modelId="{4AE75B4A-F5D3-4D0D-9D41-138E2855718C}" type="presParOf" srcId="{D23AAE19-8D4B-4FD5-8BE8-48DE03948474}" destId="{831E240A-8918-4D26-B284-678FABDE8C5E}" srcOrd="1" destOrd="0" presId="urn:microsoft.com/office/officeart/2005/8/layout/hierarchy1"/>
    <dgm:cxn modelId="{C78644D5-9F75-4B15-BA50-418E3DFBFCEC}" type="presParOf" srcId="{FFFC29E1-EE41-4D74-AD35-8E88D6FBBA2D}" destId="{66089CC6-F9C2-4FDD-BAB3-5D4CF3990E37}"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37399E-2288-474F-A49D-95338C2FD67C}" type="doc">
      <dgm:prSet loTypeId="urn:microsoft.com/office/officeart/2016/7/layout/LinearBlockProcessNumbered" loCatId="process" qsTypeId="urn:microsoft.com/office/officeart/2005/8/quickstyle/simple4" qsCatId="simple" csTypeId="urn:microsoft.com/office/officeart/2005/8/colors/accent0_3" csCatId="mainScheme" phldr="1"/>
      <dgm:spPr/>
      <dgm:t>
        <a:bodyPr/>
        <a:lstStyle/>
        <a:p>
          <a:endParaRPr lang="en-US"/>
        </a:p>
      </dgm:t>
    </dgm:pt>
    <dgm:pt modelId="{5776C7E9-331C-4E5D-9B9B-01120415D2F8}">
      <dgm:prSet custT="1"/>
      <dgm:spPr>
        <a:solidFill>
          <a:schemeClr val="bg1"/>
        </a:solidFill>
      </dgm:spPr>
      <dgm:t>
        <a:bodyPr anchor="b"/>
        <a:lstStyle/>
        <a:p>
          <a:r>
            <a:rPr lang="en-US" sz="2000" i="1" dirty="0">
              <a:solidFill>
                <a:schemeClr val="tx1"/>
              </a:solidFill>
            </a:rPr>
            <a:t>Some mass shooters exhibit clear warning signs; others do not. Timelines can vary widely</a:t>
          </a:r>
          <a:endParaRPr lang="en-US" sz="2000" dirty="0">
            <a:solidFill>
              <a:schemeClr val="tx1"/>
            </a:solidFill>
          </a:endParaRPr>
        </a:p>
      </dgm:t>
    </dgm:pt>
    <dgm:pt modelId="{C20001FD-EB98-446B-BA6C-591E18E211A2}" type="parTrans" cxnId="{FB61A0A4-2924-428C-85A5-D574C6200535}">
      <dgm:prSet/>
      <dgm:spPr/>
      <dgm:t>
        <a:bodyPr/>
        <a:lstStyle/>
        <a:p>
          <a:endParaRPr lang="en-US"/>
        </a:p>
      </dgm:t>
    </dgm:pt>
    <dgm:pt modelId="{A1FA2B80-DC6F-40F8-8BF5-0BA78C53F5C1}" type="sibTrans" cxnId="{FB61A0A4-2924-428C-85A5-D574C6200535}">
      <dgm:prSet phldrT="01"/>
      <dgm:spPr/>
      <dgm:t>
        <a:bodyPr/>
        <a:lstStyle/>
        <a:p>
          <a:endParaRPr lang="en-US" dirty="0"/>
        </a:p>
      </dgm:t>
    </dgm:pt>
    <dgm:pt modelId="{EFD96B1D-1587-4455-9D29-464BE3216544}">
      <dgm:prSet/>
      <dgm:spPr>
        <a:solidFill>
          <a:schemeClr val="bg1"/>
        </a:solidFill>
      </dgm:spPr>
      <dgm:t>
        <a:bodyPr anchor="b"/>
        <a:lstStyle/>
        <a:p>
          <a:r>
            <a:rPr lang="en-US" dirty="0">
              <a:solidFill>
                <a:schemeClr val="tx1"/>
              </a:solidFill>
            </a:rPr>
            <a:t>Mental health is a factor, but many perpetrators show no evidence of mental disorders.</a:t>
          </a:r>
        </a:p>
      </dgm:t>
    </dgm:pt>
    <dgm:pt modelId="{75DAA284-738E-4BA2-ABD9-68A831766122}" type="parTrans" cxnId="{5557EDDE-27C0-444E-9ED1-B168EA67D7BD}">
      <dgm:prSet/>
      <dgm:spPr/>
      <dgm:t>
        <a:bodyPr/>
        <a:lstStyle/>
        <a:p>
          <a:endParaRPr lang="en-US"/>
        </a:p>
      </dgm:t>
    </dgm:pt>
    <dgm:pt modelId="{710C55BD-5DFF-4487-BC59-FB1011E2B091}" type="sibTrans" cxnId="{5557EDDE-27C0-444E-9ED1-B168EA67D7BD}">
      <dgm:prSet/>
      <dgm:spPr/>
      <dgm:t>
        <a:bodyPr/>
        <a:lstStyle/>
        <a:p>
          <a:endParaRPr lang="en-US"/>
        </a:p>
      </dgm:t>
    </dgm:pt>
    <dgm:pt modelId="{4389D614-EA3A-4ED4-B452-B48BA4336A18}">
      <dgm:prSet/>
      <dgm:spPr>
        <a:solidFill>
          <a:schemeClr val="bg1"/>
        </a:solidFill>
      </dgm:spPr>
      <dgm:t>
        <a:bodyPr anchor="b"/>
        <a:lstStyle/>
        <a:p>
          <a:r>
            <a:rPr lang="en-US" i="1" dirty="0">
              <a:solidFill>
                <a:schemeClr val="tx1"/>
              </a:solidFill>
            </a:rPr>
            <a:t>Prior criminal activity appears in the data often, however, is still not a great indicator.</a:t>
          </a:r>
          <a:endParaRPr lang="en-US" dirty="0">
            <a:solidFill>
              <a:schemeClr val="tx1"/>
            </a:solidFill>
          </a:endParaRPr>
        </a:p>
      </dgm:t>
    </dgm:pt>
    <dgm:pt modelId="{3F22E79A-C574-4458-8485-6DB93CEC5503}" type="parTrans" cxnId="{88C33ED6-076C-4EF5-98C9-EE28120450CC}">
      <dgm:prSet/>
      <dgm:spPr/>
      <dgm:t>
        <a:bodyPr/>
        <a:lstStyle/>
        <a:p>
          <a:endParaRPr lang="en-US"/>
        </a:p>
      </dgm:t>
    </dgm:pt>
    <dgm:pt modelId="{9FE6760C-896D-4281-99FC-980D34170D08}" type="sibTrans" cxnId="{88C33ED6-076C-4EF5-98C9-EE28120450CC}">
      <dgm:prSet/>
      <dgm:spPr/>
      <dgm:t>
        <a:bodyPr/>
        <a:lstStyle/>
        <a:p>
          <a:endParaRPr lang="en-US"/>
        </a:p>
      </dgm:t>
    </dgm:pt>
    <dgm:pt modelId="{50214531-8EA7-4689-9CF0-28C457AA2D3B}">
      <dgm:prSet/>
      <dgm:spPr>
        <a:solidFill>
          <a:schemeClr val="bg1"/>
        </a:solidFill>
      </dgm:spPr>
      <dgm:t>
        <a:bodyPr anchor="b"/>
        <a:lstStyle/>
        <a:p>
          <a:r>
            <a:rPr lang="en-US" i="1" dirty="0">
              <a:solidFill>
                <a:schemeClr val="tx1"/>
              </a:solidFill>
            </a:rPr>
            <a:t>The majority also have no known prejudices correlating to their victims.</a:t>
          </a:r>
          <a:endParaRPr lang="en-US" dirty="0">
            <a:solidFill>
              <a:schemeClr val="tx1"/>
            </a:solidFill>
          </a:endParaRPr>
        </a:p>
      </dgm:t>
    </dgm:pt>
    <dgm:pt modelId="{72B86BA1-1C11-4795-B068-78D61EF28212}" type="parTrans" cxnId="{CC2B16ED-CFAF-4550-A771-35E2D9C773FF}">
      <dgm:prSet/>
      <dgm:spPr/>
      <dgm:t>
        <a:bodyPr/>
        <a:lstStyle/>
        <a:p>
          <a:endParaRPr lang="en-US"/>
        </a:p>
      </dgm:t>
    </dgm:pt>
    <dgm:pt modelId="{D7115C44-F6DE-45EB-BD16-2C35BAD2859D}" type="sibTrans" cxnId="{CC2B16ED-CFAF-4550-A771-35E2D9C773FF}">
      <dgm:prSet/>
      <dgm:spPr/>
      <dgm:t>
        <a:bodyPr/>
        <a:lstStyle/>
        <a:p>
          <a:endParaRPr lang="en-US"/>
        </a:p>
      </dgm:t>
    </dgm:pt>
    <dgm:pt modelId="{A4C029DF-1B1B-4863-885C-4D39D3F04369}" type="pres">
      <dgm:prSet presAssocID="{7237399E-2288-474F-A49D-95338C2FD67C}" presName="Name0" presStyleCnt="0">
        <dgm:presLayoutVars>
          <dgm:animLvl val="lvl"/>
          <dgm:resizeHandles val="exact"/>
        </dgm:presLayoutVars>
      </dgm:prSet>
      <dgm:spPr/>
    </dgm:pt>
    <dgm:pt modelId="{FF3A492C-5F23-4521-86AE-080CE25E7174}" type="pres">
      <dgm:prSet presAssocID="{5776C7E9-331C-4E5D-9B9B-01120415D2F8}" presName="compositeNode" presStyleCnt="0">
        <dgm:presLayoutVars>
          <dgm:bulletEnabled val="1"/>
        </dgm:presLayoutVars>
      </dgm:prSet>
      <dgm:spPr/>
    </dgm:pt>
    <dgm:pt modelId="{2EABB6F4-F8F2-477A-8075-B22ADEBBB2C4}" type="pres">
      <dgm:prSet presAssocID="{5776C7E9-331C-4E5D-9B9B-01120415D2F8}" presName="bgRect" presStyleLbl="alignNode1" presStyleIdx="0" presStyleCnt="4" custScaleY="114721"/>
      <dgm:spPr/>
    </dgm:pt>
    <dgm:pt modelId="{7432B801-1CBC-4526-B0E7-B26A61CFA164}" type="pres">
      <dgm:prSet presAssocID="{A1FA2B80-DC6F-40F8-8BF5-0BA78C53F5C1}" presName="sibTransNodeRect" presStyleLbl="alignNode1" presStyleIdx="0" presStyleCnt="4">
        <dgm:presLayoutVars>
          <dgm:chMax val="0"/>
          <dgm:bulletEnabled val="1"/>
        </dgm:presLayoutVars>
      </dgm:prSet>
      <dgm:spPr/>
    </dgm:pt>
    <dgm:pt modelId="{9133ECE2-49FA-4134-807F-13F5CB305EE8}" type="pres">
      <dgm:prSet presAssocID="{5776C7E9-331C-4E5D-9B9B-01120415D2F8}" presName="nodeRect" presStyleLbl="alignNode1" presStyleIdx="0" presStyleCnt="4">
        <dgm:presLayoutVars>
          <dgm:bulletEnabled val="1"/>
        </dgm:presLayoutVars>
      </dgm:prSet>
      <dgm:spPr/>
    </dgm:pt>
    <dgm:pt modelId="{71134C29-266B-4472-952F-D13B2C45E39B}" type="pres">
      <dgm:prSet presAssocID="{A1FA2B80-DC6F-40F8-8BF5-0BA78C53F5C1}" presName="sibTrans" presStyleCnt="0"/>
      <dgm:spPr/>
    </dgm:pt>
    <dgm:pt modelId="{B0C52F6F-FB5E-43D3-ADE9-0BCEEE872BA0}" type="pres">
      <dgm:prSet presAssocID="{EFD96B1D-1587-4455-9D29-464BE3216544}" presName="compositeNode" presStyleCnt="0">
        <dgm:presLayoutVars>
          <dgm:bulletEnabled val="1"/>
        </dgm:presLayoutVars>
      </dgm:prSet>
      <dgm:spPr/>
    </dgm:pt>
    <dgm:pt modelId="{5E55A1C5-ED8B-4EF4-B985-AC13BAA76711}" type="pres">
      <dgm:prSet presAssocID="{EFD96B1D-1587-4455-9D29-464BE3216544}" presName="bgRect" presStyleLbl="alignNode1" presStyleIdx="1" presStyleCnt="4" custScaleY="114721"/>
      <dgm:spPr/>
    </dgm:pt>
    <dgm:pt modelId="{E028A604-A1D1-4731-A411-030462F96DF9}" type="pres">
      <dgm:prSet presAssocID="{710C55BD-5DFF-4487-BC59-FB1011E2B091}" presName="sibTransNodeRect" presStyleLbl="alignNode1" presStyleIdx="1" presStyleCnt="4">
        <dgm:presLayoutVars>
          <dgm:chMax val="0"/>
          <dgm:bulletEnabled val="1"/>
        </dgm:presLayoutVars>
      </dgm:prSet>
      <dgm:spPr/>
    </dgm:pt>
    <dgm:pt modelId="{68485A92-9634-412A-B8CB-F5A83E68250F}" type="pres">
      <dgm:prSet presAssocID="{EFD96B1D-1587-4455-9D29-464BE3216544}" presName="nodeRect" presStyleLbl="alignNode1" presStyleIdx="1" presStyleCnt="4">
        <dgm:presLayoutVars>
          <dgm:bulletEnabled val="1"/>
        </dgm:presLayoutVars>
      </dgm:prSet>
      <dgm:spPr/>
    </dgm:pt>
    <dgm:pt modelId="{2A4778DB-CAA4-4EFF-BE4C-8FF2ADF16897}" type="pres">
      <dgm:prSet presAssocID="{710C55BD-5DFF-4487-BC59-FB1011E2B091}" presName="sibTrans" presStyleCnt="0"/>
      <dgm:spPr/>
    </dgm:pt>
    <dgm:pt modelId="{04C02DA0-FD6E-42F0-B7D7-CF36D7CBE2DA}" type="pres">
      <dgm:prSet presAssocID="{4389D614-EA3A-4ED4-B452-B48BA4336A18}" presName="compositeNode" presStyleCnt="0">
        <dgm:presLayoutVars>
          <dgm:bulletEnabled val="1"/>
        </dgm:presLayoutVars>
      </dgm:prSet>
      <dgm:spPr/>
    </dgm:pt>
    <dgm:pt modelId="{F7DC8839-4D3C-47E1-B368-52BA0EE139D9}" type="pres">
      <dgm:prSet presAssocID="{4389D614-EA3A-4ED4-B452-B48BA4336A18}" presName="bgRect" presStyleLbl="alignNode1" presStyleIdx="2" presStyleCnt="4" custScaleY="114721"/>
      <dgm:spPr/>
    </dgm:pt>
    <dgm:pt modelId="{2ACCD7D0-8F93-4180-923F-332C8F25F550}" type="pres">
      <dgm:prSet presAssocID="{9FE6760C-896D-4281-99FC-980D34170D08}" presName="sibTransNodeRect" presStyleLbl="alignNode1" presStyleIdx="2" presStyleCnt="4">
        <dgm:presLayoutVars>
          <dgm:chMax val="0"/>
          <dgm:bulletEnabled val="1"/>
        </dgm:presLayoutVars>
      </dgm:prSet>
      <dgm:spPr/>
    </dgm:pt>
    <dgm:pt modelId="{69B38031-B623-4B60-B0A0-3A805934D4FF}" type="pres">
      <dgm:prSet presAssocID="{4389D614-EA3A-4ED4-B452-B48BA4336A18}" presName="nodeRect" presStyleLbl="alignNode1" presStyleIdx="2" presStyleCnt="4">
        <dgm:presLayoutVars>
          <dgm:bulletEnabled val="1"/>
        </dgm:presLayoutVars>
      </dgm:prSet>
      <dgm:spPr/>
    </dgm:pt>
    <dgm:pt modelId="{E88E2192-0F0B-43B7-AE13-E28D8B8CE019}" type="pres">
      <dgm:prSet presAssocID="{9FE6760C-896D-4281-99FC-980D34170D08}" presName="sibTrans" presStyleCnt="0"/>
      <dgm:spPr/>
    </dgm:pt>
    <dgm:pt modelId="{B6C08EDF-35F2-4880-AC4D-EBC0202A7E55}" type="pres">
      <dgm:prSet presAssocID="{50214531-8EA7-4689-9CF0-28C457AA2D3B}" presName="compositeNode" presStyleCnt="0">
        <dgm:presLayoutVars>
          <dgm:bulletEnabled val="1"/>
        </dgm:presLayoutVars>
      </dgm:prSet>
      <dgm:spPr/>
    </dgm:pt>
    <dgm:pt modelId="{91BAE66A-411B-4F6C-A850-CF1D3576EB10}" type="pres">
      <dgm:prSet presAssocID="{50214531-8EA7-4689-9CF0-28C457AA2D3B}" presName="bgRect" presStyleLbl="alignNode1" presStyleIdx="3" presStyleCnt="4" custScaleY="114721"/>
      <dgm:spPr/>
    </dgm:pt>
    <dgm:pt modelId="{07E29D0D-CA7B-4B5B-B13B-B5FF4AC03E92}" type="pres">
      <dgm:prSet presAssocID="{D7115C44-F6DE-45EB-BD16-2C35BAD2859D}" presName="sibTransNodeRect" presStyleLbl="alignNode1" presStyleIdx="3" presStyleCnt="4">
        <dgm:presLayoutVars>
          <dgm:chMax val="0"/>
          <dgm:bulletEnabled val="1"/>
        </dgm:presLayoutVars>
      </dgm:prSet>
      <dgm:spPr/>
    </dgm:pt>
    <dgm:pt modelId="{5F20868E-15D4-4AF0-8E02-5DEF2B3434D8}" type="pres">
      <dgm:prSet presAssocID="{50214531-8EA7-4689-9CF0-28C457AA2D3B}" presName="nodeRect" presStyleLbl="alignNode1" presStyleIdx="3" presStyleCnt="4">
        <dgm:presLayoutVars>
          <dgm:bulletEnabled val="1"/>
        </dgm:presLayoutVars>
      </dgm:prSet>
      <dgm:spPr/>
    </dgm:pt>
  </dgm:ptLst>
  <dgm:cxnLst>
    <dgm:cxn modelId="{70F7E52C-0005-4B8B-B801-BE92147FE087}" type="presOf" srcId="{EFD96B1D-1587-4455-9D29-464BE3216544}" destId="{5E55A1C5-ED8B-4EF4-B985-AC13BAA76711}" srcOrd="0" destOrd="0" presId="urn:microsoft.com/office/officeart/2016/7/layout/LinearBlockProcessNumbered"/>
    <dgm:cxn modelId="{B07D8131-6CB0-40EC-81AC-C843BE1F715B}" type="presOf" srcId="{4389D614-EA3A-4ED4-B452-B48BA4336A18}" destId="{69B38031-B623-4B60-B0A0-3A805934D4FF}" srcOrd="1" destOrd="0" presId="urn:microsoft.com/office/officeart/2016/7/layout/LinearBlockProcessNumbered"/>
    <dgm:cxn modelId="{692D1D61-CC8A-496B-ABDD-6C300F460935}" type="presOf" srcId="{A1FA2B80-DC6F-40F8-8BF5-0BA78C53F5C1}" destId="{7432B801-1CBC-4526-B0E7-B26A61CFA164}" srcOrd="0" destOrd="0" presId="urn:microsoft.com/office/officeart/2016/7/layout/LinearBlockProcessNumbered"/>
    <dgm:cxn modelId="{3B769F44-E2E3-4DF1-9648-A42BA9AF2F90}" type="presOf" srcId="{5776C7E9-331C-4E5D-9B9B-01120415D2F8}" destId="{9133ECE2-49FA-4134-807F-13F5CB305EE8}" srcOrd="1" destOrd="0" presId="urn:microsoft.com/office/officeart/2016/7/layout/LinearBlockProcessNumbered"/>
    <dgm:cxn modelId="{AFC9D04B-13B9-44D7-BC03-4B9C48FFB6C0}" type="presOf" srcId="{9FE6760C-896D-4281-99FC-980D34170D08}" destId="{2ACCD7D0-8F93-4180-923F-332C8F25F550}" srcOrd="0" destOrd="0" presId="urn:microsoft.com/office/officeart/2016/7/layout/LinearBlockProcessNumbered"/>
    <dgm:cxn modelId="{6C68244C-6CD3-4606-8B26-B57EE1D1E3C4}" type="presOf" srcId="{50214531-8EA7-4689-9CF0-28C457AA2D3B}" destId="{5F20868E-15D4-4AF0-8E02-5DEF2B3434D8}" srcOrd="1" destOrd="0" presId="urn:microsoft.com/office/officeart/2016/7/layout/LinearBlockProcessNumbered"/>
    <dgm:cxn modelId="{09D4C776-86E1-42E2-8E07-A04E1A4C652A}" type="presOf" srcId="{710C55BD-5DFF-4487-BC59-FB1011E2B091}" destId="{E028A604-A1D1-4731-A411-030462F96DF9}" srcOrd="0" destOrd="0" presId="urn:microsoft.com/office/officeart/2016/7/layout/LinearBlockProcessNumbered"/>
    <dgm:cxn modelId="{BE011D58-682A-4933-A8C9-F1277FDDD956}" type="presOf" srcId="{4389D614-EA3A-4ED4-B452-B48BA4336A18}" destId="{F7DC8839-4D3C-47E1-B368-52BA0EE139D9}" srcOrd="0" destOrd="0" presId="urn:microsoft.com/office/officeart/2016/7/layout/LinearBlockProcessNumbered"/>
    <dgm:cxn modelId="{FCBEB888-664C-49CB-844B-35BB34B3AE86}" type="presOf" srcId="{D7115C44-F6DE-45EB-BD16-2C35BAD2859D}" destId="{07E29D0D-CA7B-4B5B-B13B-B5FF4AC03E92}" srcOrd="0" destOrd="0" presId="urn:microsoft.com/office/officeart/2016/7/layout/LinearBlockProcessNumbered"/>
    <dgm:cxn modelId="{A61F6997-8FCB-425F-A197-688EB998A2B1}" type="presOf" srcId="{5776C7E9-331C-4E5D-9B9B-01120415D2F8}" destId="{2EABB6F4-F8F2-477A-8075-B22ADEBBB2C4}" srcOrd="0" destOrd="0" presId="urn:microsoft.com/office/officeart/2016/7/layout/LinearBlockProcessNumbered"/>
    <dgm:cxn modelId="{FB61A0A4-2924-428C-85A5-D574C6200535}" srcId="{7237399E-2288-474F-A49D-95338C2FD67C}" destId="{5776C7E9-331C-4E5D-9B9B-01120415D2F8}" srcOrd="0" destOrd="0" parTransId="{C20001FD-EB98-446B-BA6C-591E18E211A2}" sibTransId="{A1FA2B80-DC6F-40F8-8BF5-0BA78C53F5C1}"/>
    <dgm:cxn modelId="{449A96CA-9C22-431D-902D-64E559508512}" type="presOf" srcId="{7237399E-2288-474F-A49D-95338C2FD67C}" destId="{A4C029DF-1B1B-4863-885C-4D39D3F04369}" srcOrd="0" destOrd="0" presId="urn:microsoft.com/office/officeart/2016/7/layout/LinearBlockProcessNumbered"/>
    <dgm:cxn modelId="{88C33ED6-076C-4EF5-98C9-EE28120450CC}" srcId="{7237399E-2288-474F-A49D-95338C2FD67C}" destId="{4389D614-EA3A-4ED4-B452-B48BA4336A18}" srcOrd="2" destOrd="0" parTransId="{3F22E79A-C574-4458-8485-6DB93CEC5503}" sibTransId="{9FE6760C-896D-4281-99FC-980D34170D08}"/>
    <dgm:cxn modelId="{5557EDDE-27C0-444E-9ED1-B168EA67D7BD}" srcId="{7237399E-2288-474F-A49D-95338C2FD67C}" destId="{EFD96B1D-1587-4455-9D29-464BE3216544}" srcOrd="1" destOrd="0" parTransId="{75DAA284-738E-4BA2-ABD9-68A831766122}" sibTransId="{710C55BD-5DFF-4487-BC59-FB1011E2B091}"/>
    <dgm:cxn modelId="{0B9228E4-B5FA-454D-BE8D-12BAB58453CD}" type="presOf" srcId="{50214531-8EA7-4689-9CF0-28C457AA2D3B}" destId="{91BAE66A-411B-4F6C-A850-CF1D3576EB10}" srcOrd="0" destOrd="0" presId="urn:microsoft.com/office/officeart/2016/7/layout/LinearBlockProcessNumbered"/>
    <dgm:cxn modelId="{8B405EE8-C7F2-442B-98BC-F285B851C29C}" type="presOf" srcId="{EFD96B1D-1587-4455-9D29-464BE3216544}" destId="{68485A92-9634-412A-B8CB-F5A83E68250F}" srcOrd="1" destOrd="0" presId="urn:microsoft.com/office/officeart/2016/7/layout/LinearBlockProcessNumbered"/>
    <dgm:cxn modelId="{CC2B16ED-CFAF-4550-A771-35E2D9C773FF}" srcId="{7237399E-2288-474F-A49D-95338C2FD67C}" destId="{50214531-8EA7-4689-9CF0-28C457AA2D3B}" srcOrd="3" destOrd="0" parTransId="{72B86BA1-1C11-4795-B068-78D61EF28212}" sibTransId="{D7115C44-F6DE-45EB-BD16-2C35BAD2859D}"/>
    <dgm:cxn modelId="{5F76D6D1-4401-435C-AF00-E873E544A91E}" type="presParOf" srcId="{A4C029DF-1B1B-4863-885C-4D39D3F04369}" destId="{FF3A492C-5F23-4521-86AE-080CE25E7174}" srcOrd="0" destOrd="0" presId="urn:microsoft.com/office/officeart/2016/7/layout/LinearBlockProcessNumbered"/>
    <dgm:cxn modelId="{CC3E4BA6-9FE4-4261-8E5D-D589801C58FF}" type="presParOf" srcId="{FF3A492C-5F23-4521-86AE-080CE25E7174}" destId="{2EABB6F4-F8F2-477A-8075-B22ADEBBB2C4}" srcOrd="0" destOrd="0" presId="urn:microsoft.com/office/officeart/2016/7/layout/LinearBlockProcessNumbered"/>
    <dgm:cxn modelId="{64D63029-C456-43A6-B110-D80ABBEF93C6}" type="presParOf" srcId="{FF3A492C-5F23-4521-86AE-080CE25E7174}" destId="{7432B801-1CBC-4526-B0E7-B26A61CFA164}" srcOrd="1" destOrd="0" presId="urn:microsoft.com/office/officeart/2016/7/layout/LinearBlockProcessNumbered"/>
    <dgm:cxn modelId="{889BB169-4D35-4658-94F5-B79032D2B40C}" type="presParOf" srcId="{FF3A492C-5F23-4521-86AE-080CE25E7174}" destId="{9133ECE2-49FA-4134-807F-13F5CB305EE8}" srcOrd="2" destOrd="0" presId="urn:microsoft.com/office/officeart/2016/7/layout/LinearBlockProcessNumbered"/>
    <dgm:cxn modelId="{8758CA4B-C56E-4012-B393-1EB17B43DE56}" type="presParOf" srcId="{A4C029DF-1B1B-4863-885C-4D39D3F04369}" destId="{71134C29-266B-4472-952F-D13B2C45E39B}" srcOrd="1" destOrd="0" presId="urn:microsoft.com/office/officeart/2016/7/layout/LinearBlockProcessNumbered"/>
    <dgm:cxn modelId="{A95F2D60-F408-4819-8ACE-30B27B1D5315}" type="presParOf" srcId="{A4C029DF-1B1B-4863-885C-4D39D3F04369}" destId="{B0C52F6F-FB5E-43D3-ADE9-0BCEEE872BA0}" srcOrd="2" destOrd="0" presId="urn:microsoft.com/office/officeart/2016/7/layout/LinearBlockProcessNumbered"/>
    <dgm:cxn modelId="{B951BD3C-4942-4393-8282-9FABDED9079A}" type="presParOf" srcId="{B0C52F6F-FB5E-43D3-ADE9-0BCEEE872BA0}" destId="{5E55A1C5-ED8B-4EF4-B985-AC13BAA76711}" srcOrd="0" destOrd="0" presId="urn:microsoft.com/office/officeart/2016/7/layout/LinearBlockProcessNumbered"/>
    <dgm:cxn modelId="{E8D8251F-FF23-4B4C-9B41-719FFADF7FF7}" type="presParOf" srcId="{B0C52F6F-FB5E-43D3-ADE9-0BCEEE872BA0}" destId="{E028A604-A1D1-4731-A411-030462F96DF9}" srcOrd="1" destOrd="0" presId="urn:microsoft.com/office/officeart/2016/7/layout/LinearBlockProcessNumbered"/>
    <dgm:cxn modelId="{FF2D7DAF-D558-403F-9BD5-329EBCD0D2B9}" type="presParOf" srcId="{B0C52F6F-FB5E-43D3-ADE9-0BCEEE872BA0}" destId="{68485A92-9634-412A-B8CB-F5A83E68250F}" srcOrd="2" destOrd="0" presId="urn:microsoft.com/office/officeart/2016/7/layout/LinearBlockProcessNumbered"/>
    <dgm:cxn modelId="{66B0ED3C-7B22-4683-B35B-C67D2F260F8E}" type="presParOf" srcId="{A4C029DF-1B1B-4863-885C-4D39D3F04369}" destId="{2A4778DB-CAA4-4EFF-BE4C-8FF2ADF16897}" srcOrd="3" destOrd="0" presId="urn:microsoft.com/office/officeart/2016/7/layout/LinearBlockProcessNumbered"/>
    <dgm:cxn modelId="{4EB8A721-808A-488E-A887-B3855E3716D5}" type="presParOf" srcId="{A4C029DF-1B1B-4863-885C-4D39D3F04369}" destId="{04C02DA0-FD6E-42F0-B7D7-CF36D7CBE2DA}" srcOrd="4" destOrd="0" presId="urn:microsoft.com/office/officeart/2016/7/layout/LinearBlockProcessNumbered"/>
    <dgm:cxn modelId="{285D8CC8-32BC-443C-AC6F-5189B598C76B}" type="presParOf" srcId="{04C02DA0-FD6E-42F0-B7D7-CF36D7CBE2DA}" destId="{F7DC8839-4D3C-47E1-B368-52BA0EE139D9}" srcOrd="0" destOrd="0" presId="urn:microsoft.com/office/officeart/2016/7/layout/LinearBlockProcessNumbered"/>
    <dgm:cxn modelId="{C36EAB4C-0EEE-44C7-B35E-10DBB8404509}" type="presParOf" srcId="{04C02DA0-FD6E-42F0-B7D7-CF36D7CBE2DA}" destId="{2ACCD7D0-8F93-4180-923F-332C8F25F550}" srcOrd="1" destOrd="0" presId="urn:microsoft.com/office/officeart/2016/7/layout/LinearBlockProcessNumbered"/>
    <dgm:cxn modelId="{031A8911-02CE-43EF-B511-D6D6E457CEBD}" type="presParOf" srcId="{04C02DA0-FD6E-42F0-B7D7-CF36D7CBE2DA}" destId="{69B38031-B623-4B60-B0A0-3A805934D4FF}" srcOrd="2" destOrd="0" presId="urn:microsoft.com/office/officeart/2016/7/layout/LinearBlockProcessNumbered"/>
    <dgm:cxn modelId="{3F5AFEB4-35F0-49C3-BE5C-849822C05DDD}" type="presParOf" srcId="{A4C029DF-1B1B-4863-885C-4D39D3F04369}" destId="{E88E2192-0F0B-43B7-AE13-E28D8B8CE019}" srcOrd="5" destOrd="0" presId="urn:microsoft.com/office/officeart/2016/7/layout/LinearBlockProcessNumbered"/>
    <dgm:cxn modelId="{09002E8E-9439-4D34-9EB2-E7D48292F788}" type="presParOf" srcId="{A4C029DF-1B1B-4863-885C-4D39D3F04369}" destId="{B6C08EDF-35F2-4880-AC4D-EBC0202A7E55}" srcOrd="6" destOrd="0" presId="urn:microsoft.com/office/officeart/2016/7/layout/LinearBlockProcessNumbered"/>
    <dgm:cxn modelId="{CCD36497-5F7C-4088-9B91-2090B3E474F8}" type="presParOf" srcId="{B6C08EDF-35F2-4880-AC4D-EBC0202A7E55}" destId="{91BAE66A-411B-4F6C-A850-CF1D3576EB10}" srcOrd="0" destOrd="0" presId="urn:microsoft.com/office/officeart/2016/7/layout/LinearBlockProcessNumbered"/>
    <dgm:cxn modelId="{9F388DFB-9650-4DE7-B1B5-253F20CB5D9A}" type="presParOf" srcId="{B6C08EDF-35F2-4880-AC4D-EBC0202A7E55}" destId="{07E29D0D-CA7B-4B5B-B13B-B5FF4AC03E92}" srcOrd="1" destOrd="0" presId="urn:microsoft.com/office/officeart/2016/7/layout/LinearBlockProcessNumbered"/>
    <dgm:cxn modelId="{27960923-7736-4616-B3AF-07995DCBA3AE}" type="presParOf" srcId="{B6C08EDF-35F2-4880-AC4D-EBC0202A7E55}" destId="{5F20868E-15D4-4AF0-8E02-5DEF2B3434D8}"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0FB915-6AA2-4A9D-8955-F320986D3C2C}"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B47C2873-C6F6-41A4-B423-54D9A8FAECE2}">
      <dgm:prSet/>
      <dgm:spPr/>
      <dgm:t>
        <a:bodyPr/>
        <a:lstStyle/>
        <a:p>
          <a:r>
            <a:rPr lang="en-US" b="1" i="1" dirty="0"/>
            <a:t>Neural Network:</a:t>
          </a:r>
          <a:r>
            <a:rPr lang="en-US" i="1" dirty="0"/>
            <a:t> Achieved an accuracy of 12.5%.</a:t>
          </a:r>
          <a:endParaRPr lang="en-US" dirty="0"/>
        </a:p>
      </dgm:t>
    </dgm:pt>
    <dgm:pt modelId="{947FB6CC-853F-4FA2-8A2C-4B1668D490EB}" type="parTrans" cxnId="{BA45C259-6186-41B6-A3F4-04E9F234DD8C}">
      <dgm:prSet/>
      <dgm:spPr/>
      <dgm:t>
        <a:bodyPr/>
        <a:lstStyle/>
        <a:p>
          <a:endParaRPr lang="en-US"/>
        </a:p>
      </dgm:t>
    </dgm:pt>
    <dgm:pt modelId="{96EC2716-F1ED-489C-9984-88AFF60F7069}" type="sibTrans" cxnId="{BA45C259-6186-41B6-A3F4-04E9F234DD8C}">
      <dgm:prSet/>
      <dgm:spPr/>
      <dgm:t>
        <a:bodyPr/>
        <a:lstStyle/>
        <a:p>
          <a:endParaRPr lang="en-US"/>
        </a:p>
      </dgm:t>
    </dgm:pt>
    <dgm:pt modelId="{1AE0F896-759C-44B5-A5A3-F0D30BBABB01}">
      <dgm:prSet/>
      <dgm:spPr/>
      <dgm:t>
        <a:bodyPr/>
        <a:lstStyle/>
        <a:p>
          <a:r>
            <a:rPr lang="en-US" b="1" i="1" dirty="0"/>
            <a:t>SVM:</a:t>
          </a:r>
          <a:r>
            <a:rPr lang="en-US" i="1" dirty="0"/>
            <a:t> Reached 27.5% accuracy.</a:t>
          </a:r>
          <a:endParaRPr lang="en-US" dirty="0"/>
        </a:p>
      </dgm:t>
    </dgm:pt>
    <dgm:pt modelId="{8DD63D61-EC05-4468-A971-E0597F30C45C}" type="parTrans" cxnId="{EDC1D85E-32B9-4479-B1E6-A9474768FC8C}">
      <dgm:prSet/>
      <dgm:spPr/>
      <dgm:t>
        <a:bodyPr/>
        <a:lstStyle/>
        <a:p>
          <a:endParaRPr lang="en-US"/>
        </a:p>
      </dgm:t>
    </dgm:pt>
    <dgm:pt modelId="{40C2BF15-29B8-4934-AC50-5B69BF3B7103}" type="sibTrans" cxnId="{EDC1D85E-32B9-4479-B1E6-A9474768FC8C}">
      <dgm:prSet/>
      <dgm:spPr/>
      <dgm:t>
        <a:bodyPr/>
        <a:lstStyle/>
        <a:p>
          <a:endParaRPr lang="en-US"/>
        </a:p>
      </dgm:t>
    </dgm:pt>
    <dgm:pt modelId="{9B0F75F9-369C-4305-98EF-7E9C8D254145}">
      <dgm:prSet/>
      <dgm:spPr/>
      <dgm:t>
        <a:bodyPr/>
        <a:lstStyle/>
        <a:p>
          <a:r>
            <a:rPr lang="en-US" b="1" i="1" dirty="0"/>
            <a:t>Random Forest:</a:t>
          </a:r>
          <a:r>
            <a:rPr lang="en-US" i="1" dirty="0"/>
            <a:t> Improved accuracy to 42.5%.</a:t>
          </a:r>
          <a:endParaRPr lang="en-US" dirty="0"/>
        </a:p>
      </dgm:t>
    </dgm:pt>
    <dgm:pt modelId="{1792336F-0A28-4279-8448-78BFB4116DC9}" type="parTrans" cxnId="{65AA9BAF-87BB-48FB-B4C5-34E526F4065B}">
      <dgm:prSet/>
      <dgm:spPr/>
      <dgm:t>
        <a:bodyPr/>
        <a:lstStyle/>
        <a:p>
          <a:endParaRPr lang="en-US"/>
        </a:p>
      </dgm:t>
    </dgm:pt>
    <dgm:pt modelId="{DC560A87-B28E-405C-BE06-4AD8156ABB76}" type="sibTrans" cxnId="{65AA9BAF-87BB-48FB-B4C5-34E526F4065B}">
      <dgm:prSet/>
      <dgm:spPr/>
      <dgm:t>
        <a:bodyPr/>
        <a:lstStyle/>
        <a:p>
          <a:endParaRPr lang="en-US"/>
        </a:p>
      </dgm:t>
    </dgm:pt>
    <dgm:pt modelId="{4DF99905-22F3-489A-991B-DE91C2505A4B}">
      <dgm:prSet/>
      <dgm:spPr/>
      <dgm:t>
        <a:bodyPr/>
        <a:lstStyle/>
        <a:p>
          <a:r>
            <a:rPr lang="en-US" b="1" i="1" dirty="0" err="1"/>
            <a:t>XGBoost</a:t>
          </a:r>
          <a:r>
            <a:rPr lang="en-US" b="1" i="1" dirty="0"/>
            <a:t>:</a:t>
          </a:r>
          <a:r>
            <a:rPr lang="en-US" i="1" dirty="0"/>
            <a:t> Highest accuracy at 57.5%, identifying key predictors such as mental health history and prior criminal activity</a:t>
          </a:r>
          <a:endParaRPr lang="en-US" dirty="0"/>
        </a:p>
      </dgm:t>
    </dgm:pt>
    <dgm:pt modelId="{238EBEF1-E184-4CC2-91C1-4BD743C61B55}" type="parTrans" cxnId="{916BF5D2-D38D-4EA0-A53D-68B1A5CF45D0}">
      <dgm:prSet/>
      <dgm:spPr/>
      <dgm:t>
        <a:bodyPr/>
        <a:lstStyle/>
        <a:p>
          <a:endParaRPr lang="en-US"/>
        </a:p>
      </dgm:t>
    </dgm:pt>
    <dgm:pt modelId="{FCC5DBB4-CAF1-4FB9-AE96-FE087757A790}" type="sibTrans" cxnId="{916BF5D2-D38D-4EA0-A53D-68B1A5CF45D0}">
      <dgm:prSet/>
      <dgm:spPr/>
      <dgm:t>
        <a:bodyPr/>
        <a:lstStyle/>
        <a:p>
          <a:endParaRPr lang="en-US"/>
        </a:p>
      </dgm:t>
    </dgm:pt>
    <dgm:pt modelId="{D8DCA177-B20E-4415-9248-820E3B2A4223}" type="pres">
      <dgm:prSet presAssocID="{BB0FB915-6AA2-4A9D-8955-F320986D3C2C}" presName="rootnode" presStyleCnt="0">
        <dgm:presLayoutVars>
          <dgm:chMax/>
          <dgm:chPref/>
          <dgm:dir/>
          <dgm:animLvl val="lvl"/>
        </dgm:presLayoutVars>
      </dgm:prSet>
      <dgm:spPr/>
    </dgm:pt>
    <dgm:pt modelId="{A0E0357F-79E5-4B55-A8A9-5E2BA870DB50}" type="pres">
      <dgm:prSet presAssocID="{B47C2873-C6F6-41A4-B423-54D9A8FAECE2}" presName="composite" presStyleCnt="0"/>
      <dgm:spPr/>
    </dgm:pt>
    <dgm:pt modelId="{D70C1274-C07A-453A-B4AA-3D1F5C0F5BAE}" type="pres">
      <dgm:prSet presAssocID="{B47C2873-C6F6-41A4-B423-54D9A8FAECE2}" presName="LShape" presStyleLbl="alignNode1" presStyleIdx="0" presStyleCnt="7"/>
      <dgm:spPr>
        <a:solidFill>
          <a:srgbClr val="450120"/>
        </a:solidFill>
        <a:ln>
          <a:noFill/>
        </a:ln>
      </dgm:spPr>
    </dgm:pt>
    <dgm:pt modelId="{26FEFF5B-3387-4CF5-939A-4687C2AC7569}" type="pres">
      <dgm:prSet presAssocID="{B47C2873-C6F6-41A4-B423-54D9A8FAECE2}" presName="ParentText" presStyleLbl="revTx" presStyleIdx="0" presStyleCnt="4">
        <dgm:presLayoutVars>
          <dgm:chMax val="0"/>
          <dgm:chPref val="0"/>
          <dgm:bulletEnabled val="1"/>
        </dgm:presLayoutVars>
      </dgm:prSet>
      <dgm:spPr/>
    </dgm:pt>
    <dgm:pt modelId="{E8D6A81C-3529-4D68-B096-10C29353444A}" type="pres">
      <dgm:prSet presAssocID="{B47C2873-C6F6-41A4-B423-54D9A8FAECE2}" presName="Triangle" presStyleLbl="alignNode1" presStyleIdx="1" presStyleCnt="7"/>
      <dgm:spPr>
        <a:solidFill>
          <a:srgbClr val="450120"/>
        </a:solidFill>
        <a:ln>
          <a:noFill/>
        </a:ln>
      </dgm:spPr>
    </dgm:pt>
    <dgm:pt modelId="{7179A0C2-90D9-4D32-88D1-C4DAD894DF48}" type="pres">
      <dgm:prSet presAssocID="{96EC2716-F1ED-489C-9984-88AFF60F7069}" presName="sibTrans" presStyleCnt="0"/>
      <dgm:spPr/>
    </dgm:pt>
    <dgm:pt modelId="{E3E6CA43-F288-4AAD-9D6E-9FD1B0F8A4A8}" type="pres">
      <dgm:prSet presAssocID="{96EC2716-F1ED-489C-9984-88AFF60F7069}" presName="space" presStyleCnt="0"/>
      <dgm:spPr/>
    </dgm:pt>
    <dgm:pt modelId="{692F4EB4-5681-4268-9450-482C1A141AEB}" type="pres">
      <dgm:prSet presAssocID="{1AE0F896-759C-44B5-A5A3-F0D30BBABB01}" presName="composite" presStyleCnt="0"/>
      <dgm:spPr/>
    </dgm:pt>
    <dgm:pt modelId="{3460BD25-435E-4A05-B00E-6254BDF26244}" type="pres">
      <dgm:prSet presAssocID="{1AE0F896-759C-44B5-A5A3-F0D30BBABB01}" presName="LShape" presStyleLbl="alignNode1" presStyleIdx="2" presStyleCnt="7"/>
      <dgm:spPr>
        <a:solidFill>
          <a:srgbClr val="450120"/>
        </a:solidFill>
        <a:ln>
          <a:noFill/>
        </a:ln>
      </dgm:spPr>
    </dgm:pt>
    <dgm:pt modelId="{AF940C3B-4D7F-48D6-87E7-BD03477CA2B8}" type="pres">
      <dgm:prSet presAssocID="{1AE0F896-759C-44B5-A5A3-F0D30BBABB01}" presName="ParentText" presStyleLbl="revTx" presStyleIdx="1" presStyleCnt="4">
        <dgm:presLayoutVars>
          <dgm:chMax val="0"/>
          <dgm:chPref val="0"/>
          <dgm:bulletEnabled val="1"/>
        </dgm:presLayoutVars>
      </dgm:prSet>
      <dgm:spPr/>
    </dgm:pt>
    <dgm:pt modelId="{D01D08CA-3496-403D-AD24-2C9AC0BC447D}" type="pres">
      <dgm:prSet presAssocID="{1AE0F896-759C-44B5-A5A3-F0D30BBABB01}" presName="Triangle" presStyleLbl="alignNode1" presStyleIdx="3" presStyleCnt="7"/>
      <dgm:spPr>
        <a:solidFill>
          <a:srgbClr val="450120"/>
        </a:solidFill>
        <a:ln>
          <a:noFill/>
        </a:ln>
      </dgm:spPr>
    </dgm:pt>
    <dgm:pt modelId="{D2AF0D7D-A850-4561-9FFB-AF0A8DC261D8}" type="pres">
      <dgm:prSet presAssocID="{40C2BF15-29B8-4934-AC50-5B69BF3B7103}" presName="sibTrans" presStyleCnt="0"/>
      <dgm:spPr/>
    </dgm:pt>
    <dgm:pt modelId="{AB5C8DAA-A98A-489D-A19B-694AD47FD79B}" type="pres">
      <dgm:prSet presAssocID="{40C2BF15-29B8-4934-AC50-5B69BF3B7103}" presName="space" presStyleCnt="0"/>
      <dgm:spPr/>
    </dgm:pt>
    <dgm:pt modelId="{7484916D-6130-4507-99D1-FE5E7002EFDB}" type="pres">
      <dgm:prSet presAssocID="{9B0F75F9-369C-4305-98EF-7E9C8D254145}" presName="composite" presStyleCnt="0"/>
      <dgm:spPr/>
    </dgm:pt>
    <dgm:pt modelId="{A52010D0-DF7C-4E8C-AEB7-F414F2E6DB99}" type="pres">
      <dgm:prSet presAssocID="{9B0F75F9-369C-4305-98EF-7E9C8D254145}" presName="LShape" presStyleLbl="alignNode1" presStyleIdx="4" presStyleCnt="7"/>
      <dgm:spPr>
        <a:solidFill>
          <a:srgbClr val="450120"/>
        </a:solidFill>
        <a:ln>
          <a:noFill/>
        </a:ln>
      </dgm:spPr>
    </dgm:pt>
    <dgm:pt modelId="{882F504B-AD73-43A7-9E9C-8754D6F3F533}" type="pres">
      <dgm:prSet presAssocID="{9B0F75F9-369C-4305-98EF-7E9C8D254145}" presName="ParentText" presStyleLbl="revTx" presStyleIdx="2" presStyleCnt="4">
        <dgm:presLayoutVars>
          <dgm:chMax val="0"/>
          <dgm:chPref val="0"/>
          <dgm:bulletEnabled val="1"/>
        </dgm:presLayoutVars>
      </dgm:prSet>
      <dgm:spPr/>
    </dgm:pt>
    <dgm:pt modelId="{0EF2F658-9D2E-41CE-943F-0167990AB84D}" type="pres">
      <dgm:prSet presAssocID="{9B0F75F9-369C-4305-98EF-7E9C8D254145}" presName="Triangle" presStyleLbl="alignNode1" presStyleIdx="5" presStyleCnt="7"/>
      <dgm:spPr>
        <a:solidFill>
          <a:srgbClr val="450120"/>
        </a:solidFill>
        <a:ln>
          <a:noFill/>
        </a:ln>
      </dgm:spPr>
    </dgm:pt>
    <dgm:pt modelId="{70503E35-BC2B-4E1B-A1AF-FCAADDC72B6C}" type="pres">
      <dgm:prSet presAssocID="{DC560A87-B28E-405C-BE06-4AD8156ABB76}" presName="sibTrans" presStyleCnt="0"/>
      <dgm:spPr/>
    </dgm:pt>
    <dgm:pt modelId="{E1596900-755E-4EB6-AFDD-1460EAD0D6D6}" type="pres">
      <dgm:prSet presAssocID="{DC560A87-B28E-405C-BE06-4AD8156ABB76}" presName="space" presStyleCnt="0"/>
      <dgm:spPr/>
    </dgm:pt>
    <dgm:pt modelId="{B44668BB-8E53-40C5-8A63-87190F0B21DB}" type="pres">
      <dgm:prSet presAssocID="{4DF99905-22F3-489A-991B-DE91C2505A4B}" presName="composite" presStyleCnt="0"/>
      <dgm:spPr/>
    </dgm:pt>
    <dgm:pt modelId="{1EA670D8-2EE0-4B7A-9D1D-7E05C5D7BE23}" type="pres">
      <dgm:prSet presAssocID="{4DF99905-22F3-489A-991B-DE91C2505A4B}" presName="LShape" presStyleLbl="alignNode1" presStyleIdx="6" presStyleCnt="7"/>
      <dgm:spPr>
        <a:solidFill>
          <a:srgbClr val="450120"/>
        </a:solidFill>
        <a:ln>
          <a:noFill/>
        </a:ln>
      </dgm:spPr>
    </dgm:pt>
    <dgm:pt modelId="{9E7C76D7-516B-4CAB-98A9-04C680819B7E}" type="pres">
      <dgm:prSet presAssocID="{4DF99905-22F3-489A-991B-DE91C2505A4B}" presName="ParentText" presStyleLbl="revTx" presStyleIdx="3" presStyleCnt="4">
        <dgm:presLayoutVars>
          <dgm:chMax val="0"/>
          <dgm:chPref val="0"/>
          <dgm:bulletEnabled val="1"/>
        </dgm:presLayoutVars>
      </dgm:prSet>
      <dgm:spPr/>
    </dgm:pt>
  </dgm:ptLst>
  <dgm:cxnLst>
    <dgm:cxn modelId="{FCA2640F-2302-4029-A51A-97883DCEFD55}" type="presOf" srcId="{BB0FB915-6AA2-4A9D-8955-F320986D3C2C}" destId="{D8DCA177-B20E-4415-9248-820E3B2A4223}" srcOrd="0" destOrd="0" presId="urn:microsoft.com/office/officeart/2009/3/layout/StepUpProcess"/>
    <dgm:cxn modelId="{EDC1D85E-32B9-4479-B1E6-A9474768FC8C}" srcId="{BB0FB915-6AA2-4A9D-8955-F320986D3C2C}" destId="{1AE0F896-759C-44B5-A5A3-F0D30BBABB01}" srcOrd="1" destOrd="0" parTransId="{8DD63D61-EC05-4468-A971-E0597F30C45C}" sibTransId="{40C2BF15-29B8-4934-AC50-5B69BF3B7103}"/>
    <dgm:cxn modelId="{1466976E-7196-4D24-ACC2-FAF6A3DE5897}" type="presOf" srcId="{9B0F75F9-369C-4305-98EF-7E9C8D254145}" destId="{882F504B-AD73-43A7-9E9C-8754D6F3F533}" srcOrd="0" destOrd="0" presId="urn:microsoft.com/office/officeart/2009/3/layout/StepUpProcess"/>
    <dgm:cxn modelId="{BA45C259-6186-41B6-A3F4-04E9F234DD8C}" srcId="{BB0FB915-6AA2-4A9D-8955-F320986D3C2C}" destId="{B47C2873-C6F6-41A4-B423-54D9A8FAECE2}" srcOrd="0" destOrd="0" parTransId="{947FB6CC-853F-4FA2-8A2C-4B1668D490EB}" sibTransId="{96EC2716-F1ED-489C-9984-88AFF60F7069}"/>
    <dgm:cxn modelId="{3846E37C-68B6-41F6-BFB7-119844BF2143}" type="presOf" srcId="{1AE0F896-759C-44B5-A5A3-F0D30BBABB01}" destId="{AF940C3B-4D7F-48D6-87E7-BD03477CA2B8}" srcOrd="0" destOrd="0" presId="urn:microsoft.com/office/officeart/2009/3/layout/StepUpProcess"/>
    <dgm:cxn modelId="{27B0C4A6-81A4-4ACA-8ED4-D00A2E2965C6}" type="presOf" srcId="{4DF99905-22F3-489A-991B-DE91C2505A4B}" destId="{9E7C76D7-516B-4CAB-98A9-04C680819B7E}" srcOrd="0" destOrd="0" presId="urn:microsoft.com/office/officeart/2009/3/layout/StepUpProcess"/>
    <dgm:cxn modelId="{65AA9BAF-87BB-48FB-B4C5-34E526F4065B}" srcId="{BB0FB915-6AA2-4A9D-8955-F320986D3C2C}" destId="{9B0F75F9-369C-4305-98EF-7E9C8D254145}" srcOrd="2" destOrd="0" parTransId="{1792336F-0A28-4279-8448-78BFB4116DC9}" sibTransId="{DC560A87-B28E-405C-BE06-4AD8156ABB76}"/>
    <dgm:cxn modelId="{916BF5D2-D38D-4EA0-A53D-68B1A5CF45D0}" srcId="{BB0FB915-6AA2-4A9D-8955-F320986D3C2C}" destId="{4DF99905-22F3-489A-991B-DE91C2505A4B}" srcOrd="3" destOrd="0" parTransId="{238EBEF1-E184-4CC2-91C1-4BD743C61B55}" sibTransId="{FCC5DBB4-CAF1-4FB9-AE96-FE087757A790}"/>
    <dgm:cxn modelId="{36E1CAFD-A3AE-49BE-B0CC-91C091538CAC}" type="presOf" srcId="{B47C2873-C6F6-41A4-B423-54D9A8FAECE2}" destId="{26FEFF5B-3387-4CF5-939A-4687C2AC7569}" srcOrd="0" destOrd="0" presId="urn:microsoft.com/office/officeart/2009/3/layout/StepUpProcess"/>
    <dgm:cxn modelId="{09E4494D-15C7-43DF-9041-C894518C6D98}" type="presParOf" srcId="{D8DCA177-B20E-4415-9248-820E3B2A4223}" destId="{A0E0357F-79E5-4B55-A8A9-5E2BA870DB50}" srcOrd="0" destOrd="0" presId="urn:microsoft.com/office/officeart/2009/3/layout/StepUpProcess"/>
    <dgm:cxn modelId="{356B50E9-74DA-4DAD-A11D-816439DFF396}" type="presParOf" srcId="{A0E0357F-79E5-4B55-A8A9-5E2BA870DB50}" destId="{D70C1274-C07A-453A-B4AA-3D1F5C0F5BAE}" srcOrd="0" destOrd="0" presId="urn:microsoft.com/office/officeart/2009/3/layout/StepUpProcess"/>
    <dgm:cxn modelId="{4E753A8E-2975-4175-B1BC-AAB30D952003}" type="presParOf" srcId="{A0E0357F-79E5-4B55-A8A9-5E2BA870DB50}" destId="{26FEFF5B-3387-4CF5-939A-4687C2AC7569}" srcOrd="1" destOrd="0" presId="urn:microsoft.com/office/officeart/2009/3/layout/StepUpProcess"/>
    <dgm:cxn modelId="{A4296092-3ECB-48DF-8B93-270B782E7522}" type="presParOf" srcId="{A0E0357F-79E5-4B55-A8A9-5E2BA870DB50}" destId="{E8D6A81C-3529-4D68-B096-10C29353444A}" srcOrd="2" destOrd="0" presId="urn:microsoft.com/office/officeart/2009/3/layout/StepUpProcess"/>
    <dgm:cxn modelId="{A369C42C-F566-440A-9C47-B3B7365B44DD}" type="presParOf" srcId="{D8DCA177-B20E-4415-9248-820E3B2A4223}" destId="{7179A0C2-90D9-4D32-88D1-C4DAD894DF48}" srcOrd="1" destOrd="0" presId="urn:microsoft.com/office/officeart/2009/3/layout/StepUpProcess"/>
    <dgm:cxn modelId="{191BCC6C-9E14-4347-B00C-A473255B6E19}" type="presParOf" srcId="{7179A0C2-90D9-4D32-88D1-C4DAD894DF48}" destId="{E3E6CA43-F288-4AAD-9D6E-9FD1B0F8A4A8}" srcOrd="0" destOrd="0" presId="urn:microsoft.com/office/officeart/2009/3/layout/StepUpProcess"/>
    <dgm:cxn modelId="{19CE98A1-FBAD-4BDC-8F2A-3666E0598333}" type="presParOf" srcId="{D8DCA177-B20E-4415-9248-820E3B2A4223}" destId="{692F4EB4-5681-4268-9450-482C1A141AEB}" srcOrd="2" destOrd="0" presId="urn:microsoft.com/office/officeart/2009/3/layout/StepUpProcess"/>
    <dgm:cxn modelId="{ED156712-A04E-4F47-B92B-350705F60F55}" type="presParOf" srcId="{692F4EB4-5681-4268-9450-482C1A141AEB}" destId="{3460BD25-435E-4A05-B00E-6254BDF26244}" srcOrd="0" destOrd="0" presId="urn:microsoft.com/office/officeart/2009/3/layout/StepUpProcess"/>
    <dgm:cxn modelId="{579DBD72-DD58-4103-A9B4-9331103E9737}" type="presParOf" srcId="{692F4EB4-5681-4268-9450-482C1A141AEB}" destId="{AF940C3B-4D7F-48D6-87E7-BD03477CA2B8}" srcOrd="1" destOrd="0" presId="urn:microsoft.com/office/officeart/2009/3/layout/StepUpProcess"/>
    <dgm:cxn modelId="{378B6547-7BDE-4BA6-8BC9-EB8EB896CC84}" type="presParOf" srcId="{692F4EB4-5681-4268-9450-482C1A141AEB}" destId="{D01D08CA-3496-403D-AD24-2C9AC0BC447D}" srcOrd="2" destOrd="0" presId="urn:microsoft.com/office/officeart/2009/3/layout/StepUpProcess"/>
    <dgm:cxn modelId="{27AC9943-3348-4CD3-AC96-7D284BEA1497}" type="presParOf" srcId="{D8DCA177-B20E-4415-9248-820E3B2A4223}" destId="{D2AF0D7D-A850-4561-9FFB-AF0A8DC261D8}" srcOrd="3" destOrd="0" presId="urn:microsoft.com/office/officeart/2009/3/layout/StepUpProcess"/>
    <dgm:cxn modelId="{C15F29F8-128C-480C-8BD2-3D013BBFEFD1}" type="presParOf" srcId="{D2AF0D7D-A850-4561-9FFB-AF0A8DC261D8}" destId="{AB5C8DAA-A98A-489D-A19B-694AD47FD79B}" srcOrd="0" destOrd="0" presId="urn:microsoft.com/office/officeart/2009/3/layout/StepUpProcess"/>
    <dgm:cxn modelId="{1AF46128-6D18-49DE-BE6F-5DA014C4A346}" type="presParOf" srcId="{D8DCA177-B20E-4415-9248-820E3B2A4223}" destId="{7484916D-6130-4507-99D1-FE5E7002EFDB}" srcOrd="4" destOrd="0" presId="urn:microsoft.com/office/officeart/2009/3/layout/StepUpProcess"/>
    <dgm:cxn modelId="{DEAAF19B-8789-4CB1-93BA-5396DE7FB801}" type="presParOf" srcId="{7484916D-6130-4507-99D1-FE5E7002EFDB}" destId="{A52010D0-DF7C-4E8C-AEB7-F414F2E6DB99}" srcOrd="0" destOrd="0" presId="urn:microsoft.com/office/officeart/2009/3/layout/StepUpProcess"/>
    <dgm:cxn modelId="{E8F75469-EED5-4965-95E8-0228B198B482}" type="presParOf" srcId="{7484916D-6130-4507-99D1-FE5E7002EFDB}" destId="{882F504B-AD73-43A7-9E9C-8754D6F3F533}" srcOrd="1" destOrd="0" presId="urn:microsoft.com/office/officeart/2009/3/layout/StepUpProcess"/>
    <dgm:cxn modelId="{11704DAD-757F-4039-A3D3-D35049FF5D55}" type="presParOf" srcId="{7484916D-6130-4507-99D1-FE5E7002EFDB}" destId="{0EF2F658-9D2E-41CE-943F-0167990AB84D}" srcOrd="2" destOrd="0" presId="urn:microsoft.com/office/officeart/2009/3/layout/StepUpProcess"/>
    <dgm:cxn modelId="{4FE59CD7-FD5D-4076-90B9-9AE18A4AC8BD}" type="presParOf" srcId="{D8DCA177-B20E-4415-9248-820E3B2A4223}" destId="{70503E35-BC2B-4E1B-A1AF-FCAADDC72B6C}" srcOrd="5" destOrd="0" presId="urn:microsoft.com/office/officeart/2009/3/layout/StepUpProcess"/>
    <dgm:cxn modelId="{70CA3E7E-B942-4610-96F9-C99AEA4B42AE}" type="presParOf" srcId="{70503E35-BC2B-4E1B-A1AF-FCAADDC72B6C}" destId="{E1596900-755E-4EB6-AFDD-1460EAD0D6D6}" srcOrd="0" destOrd="0" presId="urn:microsoft.com/office/officeart/2009/3/layout/StepUpProcess"/>
    <dgm:cxn modelId="{5F78278B-7A1F-4578-B2CC-2F1B1E68D433}" type="presParOf" srcId="{D8DCA177-B20E-4415-9248-820E3B2A4223}" destId="{B44668BB-8E53-40C5-8A63-87190F0B21DB}" srcOrd="6" destOrd="0" presId="urn:microsoft.com/office/officeart/2009/3/layout/StepUpProcess"/>
    <dgm:cxn modelId="{E17B42F0-A167-49AE-A455-F2779AC4A746}" type="presParOf" srcId="{B44668BB-8E53-40C5-8A63-87190F0B21DB}" destId="{1EA670D8-2EE0-4B7A-9D1D-7E05C5D7BE23}" srcOrd="0" destOrd="0" presId="urn:microsoft.com/office/officeart/2009/3/layout/StepUpProcess"/>
    <dgm:cxn modelId="{A982AC6D-A73C-4EA7-86BC-6D35EE255168}" type="presParOf" srcId="{B44668BB-8E53-40C5-8A63-87190F0B21DB}" destId="{9E7C76D7-516B-4CAB-98A9-04C680819B7E}" srcOrd="1" destOrd="0" presId="urn:microsoft.com/office/officeart/2009/3/layout/StepUpProcess"/>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6B9D53E7-53F6-4FC2-B11F-05CFA4F7ED78}"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US"/>
        </a:p>
      </dgm:t>
    </dgm:pt>
    <dgm:pt modelId="{9FDD59C3-1FA2-4510-B596-31AEC4880436}">
      <dgm:prSet/>
      <dgm:spPr>
        <a:solidFill>
          <a:srgbClr val="450120"/>
        </a:solidFill>
      </dgm:spPr>
      <dgm:t>
        <a:bodyPr/>
        <a:lstStyle/>
        <a:p>
          <a:r>
            <a:rPr lang="en-US" i="1" dirty="0"/>
            <a:t>Bias in data collection</a:t>
          </a:r>
          <a:endParaRPr lang="en-US" dirty="0"/>
        </a:p>
      </dgm:t>
    </dgm:pt>
    <dgm:pt modelId="{A48BCC40-413B-42E4-B842-FEF87AD13B28}" type="parTrans" cxnId="{86D02046-1100-4FC9-9ECC-3BDB2CB6EEFE}">
      <dgm:prSet/>
      <dgm:spPr/>
      <dgm:t>
        <a:bodyPr/>
        <a:lstStyle/>
        <a:p>
          <a:endParaRPr lang="en-US"/>
        </a:p>
      </dgm:t>
    </dgm:pt>
    <dgm:pt modelId="{8818AD38-1186-408A-B5D2-1B9595FA324E}" type="sibTrans" cxnId="{86D02046-1100-4FC9-9ECC-3BDB2CB6EEFE}">
      <dgm:prSet/>
      <dgm:spPr/>
      <dgm:t>
        <a:bodyPr/>
        <a:lstStyle/>
        <a:p>
          <a:endParaRPr lang="en-US"/>
        </a:p>
      </dgm:t>
    </dgm:pt>
    <dgm:pt modelId="{2661AB37-58BD-4D2A-85E8-8C5FC58242C0}">
      <dgm:prSet/>
      <dgm:spPr>
        <a:solidFill>
          <a:srgbClr val="450120"/>
        </a:solidFill>
      </dgm:spPr>
      <dgm:t>
        <a:bodyPr/>
        <a:lstStyle/>
        <a:p>
          <a:r>
            <a:rPr lang="en-US" i="1"/>
            <a:t>The risk of stigmatization</a:t>
          </a:r>
          <a:endParaRPr lang="en-US"/>
        </a:p>
      </dgm:t>
    </dgm:pt>
    <dgm:pt modelId="{C04607A3-F58B-4626-935A-A3728E89A889}" type="parTrans" cxnId="{88FC59AB-FD1B-4677-B789-DE350B21F0A2}">
      <dgm:prSet/>
      <dgm:spPr/>
      <dgm:t>
        <a:bodyPr/>
        <a:lstStyle/>
        <a:p>
          <a:endParaRPr lang="en-US"/>
        </a:p>
      </dgm:t>
    </dgm:pt>
    <dgm:pt modelId="{791836A8-5FA8-4071-B382-B0A61F43EE47}" type="sibTrans" cxnId="{88FC59AB-FD1B-4677-B789-DE350B21F0A2}">
      <dgm:prSet/>
      <dgm:spPr/>
      <dgm:t>
        <a:bodyPr/>
        <a:lstStyle/>
        <a:p>
          <a:endParaRPr lang="en-US"/>
        </a:p>
      </dgm:t>
    </dgm:pt>
    <dgm:pt modelId="{C69960B8-6963-4589-9429-18A80DD694EA}">
      <dgm:prSet/>
      <dgm:spPr>
        <a:solidFill>
          <a:srgbClr val="450120"/>
        </a:solidFill>
      </dgm:spPr>
      <dgm:t>
        <a:bodyPr/>
        <a:lstStyle/>
        <a:p>
          <a:r>
            <a:rPr lang="en-US" i="1"/>
            <a:t>Predictive policing concerns</a:t>
          </a:r>
          <a:endParaRPr lang="en-US"/>
        </a:p>
      </dgm:t>
    </dgm:pt>
    <dgm:pt modelId="{91C620A2-E3B7-4520-B10F-2911412FB53B}" type="parTrans" cxnId="{5B0E1CBF-8C89-411C-AC5C-9BEABC9BAD63}">
      <dgm:prSet/>
      <dgm:spPr/>
      <dgm:t>
        <a:bodyPr/>
        <a:lstStyle/>
        <a:p>
          <a:endParaRPr lang="en-US"/>
        </a:p>
      </dgm:t>
    </dgm:pt>
    <dgm:pt modelId="{23A33FEB-56E7-4566-B70F-8850640134E7}" type="sibTrans" cxnId="{5B0E1CBF-8C89-411C-AC5C-9BEABC9BAD63}">
      <dgm:prSet/>
      <dgm:spPr/>
      <dgm:t>
        <a:bodyPr/>
        <a:lstStyle/>
        <a:p>
          <a:endParaRPr lang="en-US"/>
        </a:p>
      </dgm:t>
    </dgm:pt>
    <dgm:pt modelId="{04E2889B-9AA9-4FB1-B6E3-47DCD5F320E7}" type="pres">
      <dgm:prSet presAssocID="{6B9D53E7-53F6-4FC2-B11F-05CFA4F7ED78}" presName="linear" presStyleCnt="0">
        <dgm:presLayoutVars>
          <dgm:dir/>
          <dgm:animLvl val="lvl"/>
          <dgm:resizeHandles val="exact"/>
        </dgm:presLayoutVars>
      </dgm:prSet>
      <dgm:spPr/>
    </dgm:pt>
    <dgm:pt modelId="{0E9BC062-0603-4268-B8FC-9161E9C6C7BF}" type="pres">
      <dgm:prSet presAssocID="{9FDD59C3-1FA2-4510-B596-31AEC4880436}" presName="parentLin" presStyleCnt="0"/>
      <dgm:spPr/>
    </dgm:pt>
    <dgm:pt modelId="{B3BE9333-1EB9-4CD7-BF8C-036F7F765124}" type="pres">
      <dgm:prSet presAssocID="{9FDD59C3-1FA2-4510-B596-31AEC4880436}" presName="parentLeftMargin" presStyleLbl="node1" presStyleIdx="0" presStyleCnt="3"/>
      <dgm:spPr/>
    </dgm:pt>
    <dgm:pt modelId="{EFA73079-8765-4B5E-92B1-D0195E7F071F}" type="pres">
      <dgm:prSet presAssocID="{9FDD59C3-1FA2-4510-B596-31AEC4880436}" presName="parentText" presStyleLbl="node1" presStyleIdx="0" presStyleCnt="3">
        <dgm:presLayoutVars>
          <dgm:chMax val="0"/>
          <dgm:bulletEnabled val="1"/>
        </dgm:presLayoutVars>
      </dgm:prSet>
      <dgm:spPr/>
    </dgm:pt>
    <dgm:pt modelId="{896479FE-783C-4FCB-B9DE-CE202FEE125C}" type="pres">
      <dgm:prSet presAssocID="{9FDD59C3-1FA2-4510-B596-31AEC4880436}" presName="negativeSpace" presStyleCnt="0"/>
      <dgm:spPr/>
    </dgm:pt>
    <dgm:pt modelId="{2F07DEA2-CAAE-419E-AA85-88B07AFC6922}" type="pres">
      <dgm:prSet presAssocID="{9FDD59C3-1FA2-4510-B596-31AEC4880436}" presName="childText" presStyleLbl="conFgAcc1" presStyleIdx="0" presStyleCnt="3">
        <dgm:presLayoutVars>
          <dgm:bulletEnabled val="1"/>
        </dgm:presLayoutVars>
      </dgm:prSet>
      <dgm:spPr>
        <a:ln>
          <a:solidFill>
            <a:srgbClr val="450120"/>
          </a:solidFill>
        </a:ln>
      </dgm:spPr>
    </dgm:pt>
    <dgm:pt modelId="{EB9E16C2-1FE1-4CCC-A975-7F0CA2A11F34}" type="pres">
      <dgm:prSet presAssocID="{8818AD38-1186-408A-B5D2-1B9595FA324E}" presName="spaceBetweenRectangles" presStyleCnt="0"/>
      <dgm:spPr/>
    </dgm:pt>
    <dgm:pt modelId="{DE131A2B-40CD-487B-A6EA-08BC3F3A092F}" type="pres">
      <dgm:prSet presAssocID="{2661AB37-58BD-4D2A-85E8-8C5FC58242C0}" presName="parentLin" presStyleCnt="0"/>
      <dgm:spPr/>
    </dgm:pt>
    <dgm:pt modelId="{315C98C7-F1C1-48EE-AEFE-5BB6326EA50A}" type="pres">
      <dgm:prSet presAssocID="{2661AB37-58BD-4D2A-85E8-8C5FC58242C0}" presName="parentLeftMargin" presStyleLbl="node1" presStyleIdx="0" presStyleCnt="3"/>
      <dgm:spPr/>
    </dgm:pt>
    <dgm:pt modelId="{2ACE0578-6310-496C-8700-AE561E0EFD12}" type="pres">
      <dgm:prSet presAssocID="{2661AB37-58BD-4D2A-85E8-8C5FC58242C0}" presName="parentText" presStyleLbl="node1" presStyleIdx="1" presStyleCnt="3">
        <dgm:presLayoutVars>
          <dgm:chMax val="0"/>
          <dgm:bulletEnabled val="1"/>
        </dgm:presLayoutVars>
      </dgm:prSet>
      <dgm:spPr/>
    </dgm:pt>
    <dgm:pt modelId="{E4B778BC-FCE6-4A3C-BD20-2742143FC9F2}" type="pres">
      <dgm:prSet presAssocID="{2661AB37-58BD-4D2A-85E8-8C5FC58242C0}" presName="negativeSpace" presStyleCnt="0"/>
      <dgm:spPr/>
    </dgm:pt>
    <dgm:pt modelId="{1C694D03-614E-4A79-82F8-5B624C36C8E7}" type="pres">
      <dgm:prSet presAssocID="{2661AB37-58BD-4D2A-85E8-8C5FC58242C0}" presName="childText" presStyleLbl="conFgAcc1" presStyleIdx="1" presStyleCnt="3">
        <dgm:presLayoutVars>
          <dgm:bulletEnabled val="1"/>
        </dgm:presLayoutVars>
      </dgm:prSet>
      <dgm:spPr>
        <a:ln>
          <a:solidFill>
            <a:srgbClr val="450120"/>
          </a:solidFill>
        </a:ln>
      </dgm:spPr>
    </dgm:pt>
    <dgm:pt modelId="{4FDE7FE8-8EB4-4F2A-9816-C6F439BA90F0}" type="pres">
      <dgm:prSet presAssocID="{791836A8-5FA8-4071-B382-B0A61F43EE47}" presName="spaceBetweenRectangles" presStyleCnt="0"/>
      <dgm:spPr/>
    </dgm:pt>
    <dgm:pt modelId="{6AA862FB-E34A-4FB1-A1F6-35D02F23F10E}" type="pres">
      <dgm:prSet presAssocID="{C69960B8-6963-4589-9429-18A80DD694EA}" presName="parentLin" presStyleCnt="0"/>
      <dgm:spPr/>
    </dgm:pt>
    <dgm:pt modelId="{17B7F958-0B08-47D3-BDF8-8E81D28A6CA0}" type="pres">
      <dgm:prSet presAssocID="{C69960B8-6963-4589-9429-18A80DD694EA}" presName="parentLeftMargin" presStyleLbl="node1" presStyleIdx="1" presStyleCnt="3"/>
      <dgm:spPr/>
    </dgm:pt>
    <dgm:pt modelId="{3626819E-4EE1-4ADB-AFA1-E93A477B0553}" type="pres">
      <dgm:prSet presAssocID="{C69960B8-6963-4589-9429-18A80DD694EA}" presName="parentText" presStyleLbl="node1" presStyleIdx="2" presStyleCnt="3">
        <dgm:presLayoutVars>
          <dgm:chMax val="0"/>
          <dgm:bulletEnabled val="1"/>
        </dgm:presLayoutVars>
      </dgm:prSet>
      <dgm:spPr/>
    </dgm:pt>
    <dgm:pt modelId="{B73F8016-5031-48D2-A715-0BFB492C650E}" type="pres">
      <dgm:prSet presAssocID="{C69960B8-6963-4589-9429-18A80DD694EA}" presName="negativeSpace" presStyleCnt="0"/>
      <dgm:spPr/>
    </dgm:pt>
    <dgm:pt modelId="{37C9A1BC-2789-4B94-A01C-92B52ABEAA53}" type="pres">
      <dgm:prSet presAssocID="{C69960B8-6963-4589-9429-18A80DD694EA}" presName="childText" presStyleLbl="conFgAcc1" presStyleIdx="2" presStyleCnt="3">
        <dgm:presLayoutVars>
          <dgm:bulletEnabled val="1"/>
        </dgm:presLayoutVars>
      </dgm:prSet>
      <dgm:spPr>
        <a:ln>
          <a:solidFill>
            <a:srgbClr val="450120"/>
          </a:solidFill>
        </a:ln>
      </dgm:spPr>
    </dgm:pt>
  </dgm:ptLst>
  <dgm:cxnLst>
    <dgm:cxn modelId="{234C6402-62AA-4905-BEA1-8A8FA4F22B87}" type="presOf" srcId="{C69960B8-6963-4589-9429-18A80DD694EA}" destId="{3626819E-4EE1-4ADB-AFA1-E93A477B0553}" srcOrd="1" destOrd="0" presId="urn:microsoft.com/office/officeart/2005/8/layout/list1"/>
    <dgm:cxn modelId="{69D5CC5F-C591-487D-88E2-97B2239CE15A}" type="presOf" srcId="{9FDD59C3-1FA2-4510-B596-31AEC4880436}" destId="{EFA73079-8765-4B5E-92B1-D0195E7F071F}" srcOrd="1" destOrd="0" presId="urn:microsoft.com/office/officeart/2005/8/layout/list1"/>
    <dgm:cxn modelId="{86D02046-1100-4FC9-9ECC-3BDB2CB6EEFE}" srcId="{6B9D53E7-53F6-4FC2-B11F-05CFA4F7ED78}" destId="{9FDD59C3-1FA2-4510-B596-31AEC4880436}" srcOrd="0" destOrd="0" parTransId="{A48BCC40-413B-42E4-B842-FEF87AD13B28}" sibTransId="{8818AD38-1186-408A-B5D2-1B9595FA324E}"/>
    <dgm:cxn modelId="{65779B69-C59D-48CC-B2C0-92134EEDCA12}" type="presOf" srcId="{9FDD59C3-1FA2-4510-B596-31AEC4880436}" destId="{B3BE9333-1EB9-4CD7-BF8C-036F7F765124}" srcOrd="0" destOrd="0" presId="urn:microsoft.com/office/officeart/2005/8/layout/list1"/>
    <dgm:cxn modelId="{099CD47A-7E38-40D2-8A58-787EEF26477B}" type="presOf" srcId="{C69960B8-6963-4589-9429-18A80DD694EA}" destId="{17B7F958-0B08-47D3-BDF8-8E81D28A6CA0}" srcOrd="0" destOrd="0" presId="urn:microsoft.com/office/officeart/2005/8/layout/list1"/>
    <dgm:cxn modelId="{DFB76388-E744-45C3-976E-2D2EC8581CA6}" type="presOf" srcId="{6B9D53E7-53F6-4FC2-B11F-05CFA4F7ED78}" destId="{04E2889B-9AA9-4FB1-B6E3-47DCD5F320E7}" srcOrd="0" destOrd="0" presId="urn:microsoft.com/office/officeart/2005/8/layout/list1"/>
    <dgm:cxn modelId="{88FC59AB-FD1B-4677-B789-DE350B21F0A2}" srcId="{6B9D53E7-53F6-4FC2-B11F-05CFA4F7ED78}" destId="{2661AB37-58BD-4D2A-85E8-8C5FC58242C0}" srcOrd="1" destOrd="0" parTransId="{C04607A3-F58B-4626-935A-A3728E89A889}" sibTransId="{791836A8-5FA8-4071-B382-B0A61F43EE47}"/>
    <dgm:cxn modelId="{4DD19FB0-85DD-4AA6-8AEC-8A0BC33A8625}" type="presOf" srcId="{2661AB37-58BD-4D2A-85E8-8C5FC58242C0}" destId="{2ACE0578-6310-496C-8700-AE561E0EFD12}" srcOrd="1" destOrd="0" presId="urn:microsoft.com/office/officeart/2005/8/layout/list1"/>
    <dgm:cxn modelId="{34C4BCBD-D5B1-4F32-888E-F2A10C16B85F}" type="presOf" srcId="{2661AB37-58BD-4D2A-85E8-8C5FC58242C0}" destId="{315C98C7-F1C1-48EE-AEFE-5BB6326EA50A}" srcOrd="0" destOrd="0" presId="urn:microsoft.com/office/officeart/2005/8/layout/list1"/>
    <dgm:cxn modelId="{5B0E1CBF-8C89-411C-AC5C-9BEABC9BAD63}" srcId="{6B9D53E7-53F6-4FC2-B11F-05CFA4F7ED78}" destId="{C69960B8-6963-4589-9429-18A80DD694EA}" srcOrd="2" destOrd="0" parTransId="{91C620A2-E3B7-4520-B10F-2911412FB53B}" sibTransId="{23A33FEB-56E7-4566-B70F-8850640134E7}"/>
    <dgm:cxn modelId="{5F558D7A-B561-45E3-AD79-B15FA812ED5E}" type="presParOf" srcId="{04E2889B-9AA9-4FB1-B6E3-47DCD5F320E7}" destId="{0E9BC062-0603-4268-B8FC-9161E9C6C7BF}" srcOrd="0" destOrd="0" presId="urn:microsoft.com/office/officeart/2005/8/layout/list1"/>
    <dgm:cxn modelId="{0A457065-0EB2-4E9D-A13D-386D4110BD1C}" type="presParOf" srcId="{0E9BC062-0603-4268-B8FC-9161E9C6C7BF}" destId="{B3BE9333-1EB9-4CD7-BF8C-036F7F765124}" srcOrd="0" destOrd="0" presId="urn:microsoft.com/office/officeart/2005/8/layout/list1"/>
    <dgm:cxn modelId="{AB25B386-FF77-4C3E-BE78-5FA63722F7C6}" type="presParOf" srcId="{0E9BC062-0603-4268-B8FC-9161E9C6C7BF}" destId="{EFA73079-8765-4B5E-92B1-D0195E7F071F}" srcOrd="1" destOrd="0" presId="urn:microsoft.com/office/officeart/2005/8/layout/list1"/>
    <dgm:cxn modelId="{6332C5C2-5D4E-4302-9AC5-551496B26BC6}" type="presParOf" srcId="{04E2889B-9AA9-4FB1-B6E3-47DCD5F320E7}" destId="{896479FE-783C-4FCB-B9DE-CE202FEE125C}" srcOrd="1" destOrd="0" presId="urn:microsoft.com/office/officeart/2005/8/layout/list1"/>
    <dgm:cxn modelId="{96DC462E-EF6C-4DAD-8FF5-CB7E0FC4D891}" type="presParOf" srcId="{04E2889B-9AA9-4FB1-B6E3-47DCD5F320E7}" destId="{2F07DEA2-CAAE-419E-AA85-88B07AFC6922}" srcOrd="2" destOrd="0" presId="urn:microsoft.com/office/officeart/2005/8/layout/list1"/>
    <dgm:cxn modelId="{BD95798B-EE92-40D7-93B9-B22D3669C8E4}" type="presParOf" srcId="{04E2889B-9AA9-4FB1-B6E3-47DCD5F320E7}" destId="{EB9E16C2-1FE1-4CCC-A975-7F0CA2A11F34}" srcOrd="3" destOrd="0" presId="urn:microsoft.com/office/officeart/2005/8/layout/list1"/>
    <dgm:cxn modelId="{E1E14DC7-1370-47F5-9298-78879B8EA75D}" type="presParOf" srcId="{04E2889B-9AA9-4FB1-B6E3-47DCD5F320E7}" destId="{DE131A2B-40CD-487B-A6EA-08BC3F3A092F}" srcOrd="4" destOrd="0" presId="urn:microsoft.com/office/officeart/2005/8/layout/list1"/>
    <dgm:cxn modelId="{C605DFFA-0B10-42E2-A0B4-7AC7D3965BFE}" type="presParOf" srcId="{DE131A2B-40CD-487B-A6EA-08BC3F3A092F}" destId="{315C98C7-F1C1-48EE-AEFE-5BB6326EA50A}" srcOrd="0" destOrd="0" presId="urn:microsoft.com/office/officeart/2005/8/layout/list1"/>
    <dgm:cxn modelId="{D12C28A3-01B1-4C72-987A-8415EA717A53}" type="presParOf" srcId="{DE131A2B-40CD-487B-A6EA-08BC3F3A092F}" destId="{2ACE0578-6310-496C-8700-AE561E0EFD12}" srcOrd="1" destOrd="0" presId="urn:microsoft.com/office/officeart/2005/8/layout/list1"/>
    <dgm:cxn modelId="{F5F010AA-67B4-42B7-8A56-C31371543784}" type="presParOf" srcId="{04E2889B-9AA9-4FB1-B6E3-47DCD5F320E7}" destId="{E4B778BC-FCE6-4A3C-BD20-2742143FC9F2}" srcOrd="5" destOrd="0" presId="urn:microsoft.com/office/officeart/2005/8/layout/list1"/>
    <dgm:cxn modelId="{0BABF03A-B22A-4C8D-A659-B5CE9BB26D90}" type="presParOf" srcId="{04E2889B-9AA9-4FB1-B6E3-47DCD5F320E7}" destId="{1C694D03-614E-4A79-82F8-5B624C36C8E7}" srcOrd="6" destOrd="0" presId="urn:microsoft.com/office/officeart/2005/8/layout/list1"/>
    <dgm:cxn modelId="{2895DD07-A453-44E1-A566-DAE62D78F38C}" type="presParOf" srcId="{04E2889B-9AA9-4FB1-B6E3-47DCD5F320E7}" destId="{4FDE7FE8-8EB4-4F2A-9816-C6F439BA90F0}" srcOrd="7" destOrd="0" presId="urn:microsoft.com/office/officeart/2005/8/layout/list1"/>
    <dgm:cxn modelId="{6855D776-9C7E-4CCC-8AB7-60D3006E662A}" type="presParOf" srcId="{04E2889B-9AA9-4FB1-B6E3-47DCD5F320E7}" destId="{6AA862FB-E34A-4FB1-A1F6-35D02F23F10E}" srcOrd="8" destOrd="0" presId="urn:microsoft.com/office/officeart/2005/8/layout/list1"/>
    <dgm:cxn modelId="{9BBF8F5E-13A2-4691-AEDA-606957462AE4}" type="presParOf" srcId="{6AA862FB-E34A-4FB1-A1F6-35D02F23F10E}" destId="{17B7F958-0B08-47D3-BDF8-8E81D28A6CA0}" srcOrd="0" destOrd="0" presId="urn:microsoft.com/office/officeart/2005/8/layout/list1"/>
    <dgm:cxn modelId="{4AF3EC65-48F2-43F2-8123-2DC68419B933}" type="presParOf" srcId="{6AA862FB-E34A-4FB1-A1F6-35D02F23F10E}" destId="{3626819E-4EE1-4ADB-AFA1-E93A477B0553}" srcOrd="1" destOrd="0" presId="urn:microsoft.com/office/officeart/2005/8/layout/list1"/>
    <dgm:cxn modelId="{81AC01FC-7FBB-406F-9EF8-C8244DC391D4}" type="presParOf" srcId="{04E2889B-9AA9-4FB1-B6E3-47DCD5F320E7}" destId="{B73F8016-5031-48D2-A715-0BFB492C650E}" srcOrd="9" destOrd="0" presId="urn:microsoft.com/office/officeart/2005/8/layout/list1"/>
    <dgm:cxn modelId="{10EE394D-D975-41D5-B056-06B36AE9F086}" type="presParOf" srcId="{04E2889B-9AA9-4FB1-B6E3-47DCD5F320E7}" destId="{37C9A1BC-2789-4B94-A01C-92B52ABEAA53}"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740E99-4AA9-4177-9BDA-6F6A46EE5F9B}" type="doc">
      <dgm:prSet loTypeId="urn:microsoft.com/office/officeart/2018/5/layout/IconCircleLabelList" loCatId="icon" qsTypeId="urn:microsoft.com/office/officeart/2005/8/quickstyle/simple1" qsCatId="simple" csTypeId="urn:microsoft.com/office/officeart/2005/8/colors/accent0_3" csCatId="mainScheme" phldr="1"/>
      <dgm:spPr/>
      <dgm:t>
        <a:bodyPr/>
        <a:lstStyle/>
        <a:p>
          <a:endParaRPr lang="en-US"/>
        </a:p>
      </dgm:t>
    </dgm:pt>
    <dgm:pt modelId="{B9461977-EB14-4C77-ABDF-1C548703B66D}">
      <dgm:prSet/>
      <dgm:spPr/>
      <dgm:t>
        <a:bodyPr/>
        <a:lstStyle/>
        <a:p>
          <a:pPr>
            <a:lnSpc>
              <a:spcPct val="100000"/>
            </a:lnSpc>
            <a:defRPr cap="all"/>
          </a:pPr>
          <a:r>
            <a:rPr lang="en-US">
              <a:solidFill>
                <a:schemeClr val="bg1"/>
              </a:solidFill>
            </a:rPr>
            <a:t>Support mental health initiatives</a:t>
          </a:r>
        </a:p>
      </dgm:t>
    </dgm:pt>
    <dgm:pt modelId="{33542DBE-9BF1-4C06-B09F-C0F46C83E12C}" type="parTrans" cxnId="{86274E67-F67A-4591-ABA2-F628BA0FF3B0}">
      <dgm:prSet/>
      <dgm:spPr/>
      <dgm:t>
        <a:bodyPr/>
        <a:lstStyle/>
        <a:p>
          <a:endParaRPr lang="en-US"/>
        </a:p>
      </dgm:t>
    </dgm:pt>
    <dgm:pt modelId="{17544B1F-7A09-4ADC-8960-342F067B8A54}" type="sibTrans" cxnId="{86274E67-F67A-4591-ABA2-F628BA0FF3B0}">
      <dgm:prSet phldrT="01" phldr="0"/>
      <dgm:spPr/>
      <dgm:t>
        <a:bodyPr/>
        <a:lstStyle/>
        <a:p>
          <a:endParaRPr lang="en-US"/>
        </a:p>
      </dgm:t>
    </dgm:pt>
    <dgm:pt modelId="{BC898E9D-B056-402A-9D15-FF6BAEB0C3C0}">
      <dgm:prSet/>
      <dgm:spPr/>
      <dgm:t>
        <a:bodyPr/>
        <a:lstStyle/>
        <a:p>
          <a:pPr>
            <a:lnSpc>
              <a:spcPct val="100000"/>
            </a:lnSpc>
            <a:defRPr cap="all"/>
          </a:pPr>
          <a:r>
            <a:rPr lang="en-US">
              <a:solidFill>
                <a:schemeClr val="bg1"/>
              </a:solidFill>
            </a:rPr>
            <a:t>Improve intervention strategies</a:t>
          </a:r>
        </a:p>
      </dgm:t>
    </dgm:pt>
    <dgm:pt modelId="{F5038DB8-3486-4B77-98B0-CD619ACF0F0B}" type="parTrans" cxnId="{52CB2D8E-5338-4E96-AD83-40C435F5A781}">
      <dgm:prSet/>
      <dgm:spPr/>
      <dgm:t>
        <a:bodyPr/>
        <a:lstStyle/>
        <a:p>
          <a:endParaRPr lang="en-US"/>
        </a:p>
      </dgm:t>
    </dgm:pt>
    <dgm:pt modelId="{CD25F500-1481-412C-A6A1-F32767F60D61}" type="sibTrans" cxnId="{52CB2D8E-5338-4E96-AD83-40C435F5A781}">
      <dgm:prSet phldrT="02" phldr="0"/>
      <dgm:spPr/>
      <dgm:t>
        <a:bodyPr/>
        <a:lstStyle/>
        <a:p>
          <a:endParaRPr lang="en-US"/>
        </a:p>
      </dgm:t>
    </dgm:pt>
    <dgm:pt modelId="{ABB39E9F-1643-4BEE-9642-6A1C387DA2C1}">
      <dgm:prSet/>
      <dgm:spPr/>
      <dgm:t>
        <a:bodyPr/>
        <a:lstStyle/>
        <a:p>
          <a:pPr>
            <a:lnSpc>
              <a:spcPct val="100000"/>
            </a:lnSpc>
            <a:defRPr cap="all"/>
          </a:pPr>
          <a:r>
            <a:rPr lang="en-US">
              <a:solidFill>
                <a:schemeClr val="bg1"/>
              </a:solidFill>
            </a:rPr>
            <a:t>Use data responsibly</a:t>
          </a:r>
        </a:p>
      </dgm:t>
    </dgm:pt>
    <dgm:pt modelId="{9195DE7E-9BDF-43A1-B9D0-4B49096DF3D7}" type="parTrans" cxnId="{997665DE-0BFD-434B-BF02-1AC178613D3B}">
      <dgm:prSet/>
      <dgm:spPr/>
      <dgm:t>
        <a:bodyPr/>
        <a:lstStyle/>
        <a:p>
          <a:endParaRPr lang="en-US"/>
        </a:p>
      </dgm:t>
    </dgm:pt>
    <dgm:pt modelId="{9912CAAF-A51A-4FB4-AD4F-09C6F00332A3}" type="sibTrans" cxnId="{997665DE-0BFD-434B-BF02-1AC178613D3B}">
      <dgm:prSet phldrT="03" phldr="0"/>
      <dgm:spPr/>
      <dgm:t>
        <a:bodyPr/>
        <a:lstStyle/>
        <a:p>
          <a:endParaRPr lang="en-US"/>
        </a:p>
      </dgm:t>
    </dgm:pt>
    <dgm:pt modelId="{00EA6D31-9F9A-478E-AB2E-1F74CD43E28A}" type="pres">
      <dgm:prSet presAssocID="{E0740E99-4AA9-4177-9BDA-6F6A46EE5F9B}" presName="root" presStyleCnt="0">
        <dgm:presLayoutVars>
          <dgm:dir/>
          <dgm:resizeHandles val="exact"/>
        </dgm:presLayoutVars>
      </dgm:prSet>
      <dgm:spPr/>
    </dgm:pt>
    <dgm:pt modelId="{1E901EBE-2F14-4EFE-AD08-E874A3478E97}" type="pres">
      <dgm:prSet presAssocID="{B9461977-EB14-4C77-ABDF-1C548703B66D}" presName="compNode" presStyleCnt="0"/>
      <dgm:spPr/>
    </dgm:pt>
    <dgm:pt modelId="{DDA146CA-4B70-4870-BDC3-866AEA5A5F1B}" type="pres">
      <dgm:prSet presAssocID="{B9461977-EB14-4C77-ABDF-1C548703B66D}" presName="iconBgRect" presStyleLbl="bgShp" presStyleIdx="0" presStyleCnt="3"/>
      <dgm:spPr/>
    </dgm:pt>
    <dgm:pt modelId="{ECEB7DF0-CDB0-436C-B669-CE90D2ECCBAB}" type="pres">
      <dgm:prSet presAssocID="{B9461977-EB14-4C77-ABDF-1C548703B66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edical"/>
        </a:ext>
      </dgm:extLst>
    </dgm:pt>
    <dgm:pt modelId="{D452A203-7AA7-40D2-97D2-605D10156906}" type="pres">
      <dgm:prSet presAssocID="{B9461977-EB14-4C77-ABDF-1C548703B66D}" presName="spaceRect" presStyleCnt="0"/>
      <dgm:spPr/>
    </dgm:pt>
    <dgm:pt modelId="{4EC72A73-DC92-4144-B3BF-05A61AD28D52}" type="pres">
      <dgm:prSet presAssocID="{B9461977-EB14-4C77-ABDF-1C548703B66D}" presName="textRect" presStyleLbl="revTx" presStyleIdx="0" presStyleCnt="3">
        <dgm:presLayoutVars>
          <dgm:chMax val="1"/>
          <dgm:chPref val="1"/>
        </dgm:presLayoutVars>
      </dgm:prSet>
      <dgm:spPr/>
    </dgm:pt>
    <dgm:pt modelId="{14B32105-C92D-4FB1-853A-573BD810C3A7}" type="pres">
      <dgm:prSet presAssocID="{17544B1F-7A09-4ADC-8960-342F067B8A54}" presName="sibTrans" presStyleCnt="0"/>
      <dgm:spPr/>
    </dgm:pt>
    <dgm:pt modelId="{76759BD0-DAB2-4CE5-AAD4-91C9DD8F4629}" type="pres">
      <dgm:prSet presAssocID="{BC898E9D-B056-402A-9D15-FF6BAEB0C3C0}" presName="compNode" presStyleCnt="0"/>
      <dgm:spPr/>
    </dgm:pt>
    <dgm:pt modelId="{5E3FC782-2AD5-4FE3-B50B-11C757732706}" type="pres">
      <dgm:prSet presAssocID="{BC898E9D-B056-402A-9D15-FF6BAEB0C3C0}" presName="iconBgRect" presStyleLbl="bgShp" presStyleIdx="1" presStyleCnt="3"/>
      <dgm:spPr/>
    </dgm:pt>
    <dgm:pt modelId="{FB793646-1486-40A9-8E45-3C70EDC7E10E}" type="pres">
      <dgm:prSet presAssocID="{BC898E9D-B056-402A-9D15-FF6BAEB0C3C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0EB1C06F-108C-4820-93D3-D89B9CCE1431}" type="pres">
      <dgm:prSet presAssocID="{BC898E9D-B056-402A-9D15-FF6BAEB0C3C0}" presName="spaceRect" presStyleCnt="0"/>
      <dgm:spPr/>
    </dgm:pt>
    <dgm:pt modelId="{0CF9BF32-B124-4A8D-88A5-792DCE378AA1}" type="pres">
      <dgm:prSet presAssocID="{BC898E9D-B056-402A-9D15-FF6BAEB0C3C0}" presName="textRect" presStyleLbl="revTx" presStyleIdx="1" presStyleCnt="3">
        <dgm:presLayoutVars>
          <dgm:chMax val="1"/>
          <dgm:chPref val="1"/>
        </dgm:presLayoutVars>
      </dgm:prSet>
      <dgm:spPr/>
    </dgm:pt>
    <dgm:pt modelId="{B8EE34C4-310B-4C2F-A24D-3CE864CF5503}" type="pres">
      <dgm:prSet presAssocID="{CD25F500-1481-412C-A6A1-F32767F60D61}" presName="sibTrans" presStyleCnt="0"/>
      <dgm:spPr/>
    </dgm:pt>
    <dgm:pt modelId="{D989F5F5-F974-4842-B142-310380B2C5F1}" type="pres">
      <dgm:prSet presAssocID="{ABB39E9F-1643-4BEE-9642-6A1C387DA2C1}" presName="compNode" presStyleCnt="0"/>
      <dgm:spPr/>
    </dgm:pt>
    <dgm:pt modelId="{9D25224C-27C4-4F6B-A7D5-04D623017EE8}" type="pres">
      <dgm:prSet presAssocID="{ABB39E9F-1643-4BEE-9642-6A1C387DA2C1}" presName="iconBgRect" presStyleLbl="bgShp" presStyleIdx="2" presStyleCnt="3"/>
      <dgm:spPr/>
    </dgm:pt>
    <dgm:pt modelId="{A58664B4-A494-409C-8C96-8BFF6B76F2B8}" type="pres">
      <dgm:prSet presAssocID="{ABB39E9F-1643-4BEE-9642-6A1C387DA2C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433B8609-F842-45D4-BEE0-66E6274B8812}" type="pres">
      <dgm:prSet presAssocID="{ABB39E9F-1643-4BEE-9642-6A1C387DA2C1}" presName="spaceRect" presStyleCnt="0"/>
      <dgm:spPr/>
    </dgm:pt>
    <dgm:pt modelId="{E6B0DCA4-0823-486E-ABE5-C8EF59B4CF21}" type="pres">
      <dgm:prSet presAssocID="{ABB39E9F-1643-4BEE-9642-6A1C387DA2C1}" presName="textRect" presStyleLbl="revTx" presStyleIdx="2" presStyleCnt="3">
        <dgm:presLayoutVars>
          <dgm:chMax val="1"/>
          <dgm:chPref val="1"/>
        </dgm:presLayoutVars>
      </dgm:prSet>
      <dgm:spPr/>
    </dgm:pt>
  </dgm:ptLst>
  <dgm:cxnLst>
    <dgm:cxn modelId="{6866E615-7F45-4A41-A6D9-C6EEC84F8AD4}" type="presOf" srcId="{BC898E9D-B056-402A-9D15-FF6BAEB0C3C0}" destId="{0CF9BF32-B124-4A8D-88A5-792DCE378AA1}" srcOrd="0" destOrd="0" presId="urn:microsoft.com/office/officeart/2018/5/layout/IconCircleLabelList"/>
    <dgm:cxn modelId="{C0CD7A38-CCEA-49DD-833D-78B03DAE2C62}" type="presOf" srcId="{ABB39E9F-1643-4BEE-9642-6A1C387DA2C1}" destId="{E6B0DCA4-0823-486E-ABE5-C8EF59B4CF21}" srcOrd="0" destOrd="0" presId="urn:microsoft.com/office/officeart/2018/5/layout/IconCircleLabelList"/>
    <dgm:cxn modelId="{86274E67-F67A-4591-ABA2-F628BA0FF3B0}" srcId="{E0740E99-4AA9-4177-9BDA-6F6A46EE5F9B}" destId="{B9461977-EB14-4C77-ABDF-1C548703B66D}" srcOrd="0" destOrd="0" parTransId="{33542DBE-9BF1-4C06-B09F-C0F46C83E12C}" sibTransId="{17544B1F-7A09-4ADC-8960-342F067B8A54}"/>
    <dgm:cxn modelId="{37391A59-BEDA-451A-9FD7-8049109F3BCC}" type="presOf" srcId="{B9461977-EB14-4C77-ABDF-1C548703B66D}" destId="{4EC72A73-DC92-4144-B3BF-05A61AD28D52}" srcOrd="0" destOrd="0" presId="urn:microsoft.com/office/officeart/2018/5/layout/IconCircleLabelList"/>
    <dgm:cxn modelId="{52CB2D8E-5338-4E96-AD83-40C435F5A781}" srcId="{E0740E99-4AA9-4177-9BDA-6F6A46EE5F9B}" destId="{BC898E9D-B056-402A-9D15-FF6BAEB0C3C0}" srcOrd="1" destOrd="0" parTransId="{F5038DB8-3486-4B77-98B0-CD619ACF0F0B}" sibTransId="{CD25F500-1481-412C-A6A1-F32767F60D61}"/>
    <dgm:cxn modelId="{F8BE97D1-4FE1-47DE-A681-22BB25134739}" type="presOf" srcId="{E0740E99-4AA9-4177-9BDA-6F6A46EE5F9B}" destId="{00EA6D31-9F9A-478E-AB2E-1F74CD43E28A}" srcOrd="0" destOrd="0" presId="urn:microsoft.com/office/officeart/2018/5/layout/IconCircleLabelList"/>
    <dgm:cxn modelId="{997665DE-0BFD-434B-BF02-1AC178613D3B}" srcId="{E0740E99-4AA9-4177-9BDA-6F6A46EE5F9B}" destId="{ABB39E9F-1643-4BEE-9642-6A1C387DA2C1}" srcOrd="2" destOrd="0" parTransId="{9195DE7E-9BDF-43A1-B9D0-4B49096DF3D7}" sibTransId="{9912CAAF-A51A-4FB4-AD4F-09C6F00332A3}"/>
    <dgm:cxn modelId="{B05EA453-B7D1-43BC-9ACF-287ACF2C8014}" type="presParOf" srcId="{00EA6D31-9F9A-478E-AB2E-1F74CD43E28A}" destId="{1E901EBE-2F14-4EFE-AD08-E874A3478E97}" srcOrd="0" destOrd="0" presId="urn:microsoft.com/office/officeart/2018/5/layout/IconCircleLabelList"/>
    <dgm:cxn modelId="{244640E8-7B67-4AC6-9841-82A266EEAD60}" type="presParOf" srcId="{1E901EBE-2F14-4EFE-AD08-E874A3478E97}" destId="{DDA146CA-4B70-4870-BDC3-866AEA5A5F1B}" srcOrd="0" destOrd="0" presId="urn:microsoft.com/office/officeart/2018/5/layout/IconCircleLabelList"/>
    <dgm:cxn modelId="{93819311-8D7A-4FC1-ACA4-A30BF1628D41}" type="presParOf" srcId="{1E901EBE-2F14-4EFE-AD08-E874A3478E97}" destId="{ECEB7DF0-CDB0-436C-B669-CE90D2ECCBAB}" srcOrd="1" destOrd="0" presId="urn:microsoft.com/office/officeart/2018/5/layout/IconCircleLabelList"/>
    <dgm:cxn modelId="{E5358B50-C601-4252-A866-60790BF0039D}" type="presParOf" srcId="{1E901EBE-2F14-4EFE-AD08-E874A3478E97}" destId="{D452A203-7AA7-40D2-97D2-605D10156906}" srcOrd="2" destOrd="0" presId="urn:microsoft.com/office/officeart/2018/5/layout/IconCircleLabelList"/>
    <dgm:cxn modelId="{9F9BE632-058C-4FDA-84B5-D07DAC254EBF}" type="presParOf" srcId="{1E901EBE-2F14-4EFE-AD08-E874A3478E97}" destId="{4EC72A73-DC92-4144-B3BF-05A61AD28D52}" srcOrd="3" destOrd="0" presId="urn:microsoft.com/office/officeart/2018/5/layout/IconCircleLabelList"/>
    <dgm:cxn modelId="{5A4DC4C4-DDCF-4AF7-83F4-B63B63D5F27B}" type="presParOf" srcId="{00EA6D31-9F9A-478E-AB2E-1F74CD43E28A}" destId="{14B32105-C92D-4FB1-853A-573BD810C3A7}" srcOrd="1" destOrd="0" presId="urn:microsoft.com/office/officeart/2018/5/layout/IconCircleLabelList"/>
    <dgm:cxn modelId="{2AA0A1CB-9FD9-49DA-A129-E6A117740B63}" type="presParOf" srcId="{00EA6D31-9F9A-478E-AB2E-1F74CD43E28A}" destId="{76759BD0-DAB2-4CE5-AAD4-91C9DD8F4629}" srcOrd="2" destOrd="0" presId="urn:microsoft.com/office/officeart/2018/5/layout/IconCircleLabelList"/>
    <dgm:cxn modelId="{99A32C18-BDE2-4AE7-AEE2-9B0ABE3B9024}" type="presParOf" srcId="{76759BD0-DAB2-4CE5-AAD4-91C9DD8F4629}" destId="{5E3FC782-2AD5-4FE3-B50B-11C757732706}" srcOrd="0" destOrd="0" presId="urn:microsoft.com/office/officeart/2018/5/layout/IconCircleLabelList"/>
    <dgm:cxn modelId="{BCC861C5-1F8A-458A-A2F1-13C35B8FEC58}" type="presParOf" srcId="{76759BD0-DAB2-4CE5-AAD4-91C9DD8F4629}" destId="{FB793646-1486-40A9-8E45-3C70EDC7E10E}" srcOrd="1" destOrd="0" presId="urn:microsoft.com/office/officeart/2018/5/layout/IconCircleLabelList"/>
    <dgm:cxn modelId="{7C3E4595-7BEA-4752-924C-C8AF92157AF9}" type="presParOf" srcId="{76759BD0-DAB2-4CE5-AAD4-91C9DD8F4629}" destId="{0EB1C06F-108C-4820-93D3-D89B9CCE1431}" srcOrd="2" destOrd="0" presId="urn:microsoft.com/office/officeart/2018/5/layout/IconCircleLabelList"/>
    <dgm:cxn modelId="{4E3592D3-C82C-4961-A3F0-CE41D5B8F566}" type="presParOf" srcId="{76759BD0-DAB2-4CE5-AAD4-91C9DD8F4629}" destId="{0CF9BF32-B124-4A8D-88A5-792DCE378AA1}" srcOrd="3" destOrd="0" presId="urn:microsoft.com/office/officeart/2018/5/layout/IconCircleLabelList"/>
    <dgm:cxn modelId="{6FBFC0EC-D510-41AA-B405-198B08F90081}" type="presParOf" srcId="{00EA6D31-9F9A-478E-AB2E-1F74CD43E28A}" destId="{B8EE34C4-310B-4C2F-A24D-3CE864CF5503}" srcOrd="3" destOrd="0" presId="urn:microsoft.com/office/officeart/2018/5/layout/IconCircleLabelList"/>
    <dgm:cxn modelId="{E8F0C64C-1490-4988-815A-F5EA3A8CD8AC}" type="presParOf" srcId="{00EA6D31-9F9A-478E-AB2E-1F74CD43E28A}" destId="{D989F5F5-F974-4842-B142-310380B2C5F1}" srcOrd="4" destOrd="0" presId="urn:microsoft.com/office/officeart/2018/5/layout/IconCircleLabelList"/>
    <dgm:cxn modelId="{7904865D-3C81-4D85-80E2-894FAA49FCF0}" type="presParOf" srcId="{D989F5F5-F974-4842-B142-310380B2C5F1}" destId="{9D25224C-27C4-4F6B-A7D5-04D623017EE8}" srcOrd="0" destOrd="0" presId="urn:microsoft.com/office/officeart/2018/5/layout/IconCircleLabelList"/>
    <dgm:cxn modelId="{8D4D8DDE-6D93-42B7-BC10-0AF1348B535D}" type="presParOf" srcId="{D989F5F5-F974-4842-B142-310380B2C5F1}" destId="{A58664B4-A494-409C-8C96-8BFF6B76F2B8}" srcOrd="1" destOrd="0" presId="urn:microsoft.com/office/officeart/2018/5/layout/IconCircleLabelList"/>
    <dgm:cxn modelId="{DE12BA08-5E33-4A3C-B60B-98F719F38524}" type="presParOf" srcId="{D989F5F5-F974-4842-B142-310380B2C5F1}" destId="{433B8609-F842-45D4-BEE0-66E6274B8812}" srcOrd="2" destOrd="0" presId="urn:microsoft.com/office/officeart/2018/5/layout/IconCircleLabelList"/>
    <dgm:cxn modelId="{74C840EC-5114-476A-9DC8-6BCFF0BA24CC}" type="presParOf" srcId="{D989F5F5-F974-4842-B142-310380B2C5F1}" destId="{E6B0DCA4-0823-486E-ABE5-C8EF59B4CF21}"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28D19D-3009-41FF-B181-A0566D6848B6}">
      <dsp:nvSpPr>
        <dsp:cNvPr id="0" name=""/>
        <dsp:cNvSpPr/>
      </dsp:nvSpPr>
      <dsp:spPr>
        <a:xfrm>
          <a:off x="0" y="721904"/>
          <a:ext cx="3137535" cy="1992334"/>
        </a:xfrm>
        <a:prstGeom prst="roundRect">
          <a:avLst>
            <a:gd name="adj" fmla="val 10000"/>
          </a:avLst>
        </a:prstGeom>
        <a:solidFill>
          <a:srgbClr val="60002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5ED884-804D-4C71-850B-54B9828941E1}">
      <dsp:nvSpPr>
        <dsp:cNvPr id="0" name=""/>
        <dsp:cNvSpPr/>
      </dsp:nvSpPr>
      <dsp:spPr>
        <a:xfrm>
          <a:off x="348614" y="1053088"/>
          <a:ext cx="3137535" cy="19923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What patterns exist in mass shootings?</a:t>
          </a:r>
        </a:p>
      </dsp:txBody>
      <dsp:txXfrm>
        <a:off x="406967" y="1111441"/>
        <a:ext cx="3020829" cy="1875628"/>
      </dsp:txXfrm>
    </dsp:sp>
    <dsp:sp modelId="{68AD0FC3-907F-489B-A661-9B63DD8228D6}">
      <dsp:nvSpPr>
        <dsp:cNvPr id="0" name=""/>
        <dsp:cNvSpPr/>
      </dsp:nvSpPr>
      <dsp:spPr>
        <a:xfrm>
          <a:off x="3834764" y="721904"/>
          <a:ext cx="3137535" cy="1992334"/>
        </a:xfrm>
        <a:prstGeom prst="roundRect">
          <a:avLst>
            <a:gd name="adj" fmla="val 10000"/>
          </a:avLst>
        </a:prstGeom>
        <a:solidFill>
          <a:srgbClr val="60002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FD0744-135D-4EC8-BAAE-9BFE00B2623F}">
      <dsp:nvSpPr>
        <dsp:cNvPr id="0" name=""/>
        <dsp:cNvSpPr/>
      </dsp:nvSpPr>
      <dsp:spPr>
        <a:xfrm>
          <a:off x="4183379" y="1053088"/>
          <a:ext cx="3137535" cy="19923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Are there common warning signs?</a:t>
          </a:r>
        </a:p>
      </dsp:txBody>
      <dsp:txXfrm>
        <a:off x="4241732" y="1111441"/>
        <a:ext cx="3020829" cy="1875628"/>
      </dsp:txXfrm>
    </dsp:sp>
    <dsp:sp modelId="{24CF6AF4-BD09-42CE-9095-EDF350BF1E96}">
      <dsp:nvSpPr>
        <dsp:cNvPr id="0" name=""/>
        <dsp:cNvSpPr/>
      </dsp:nvSpPr>
      <dsp:spPr>
        <a:xfrm>
          <a:off x="7669530" y="721904"/>
          <a:ext cx="3137535" cy="1992334"/>
        </a:xfrm>
        <a:prstGeom prst="roundRect">
          <a:avLst>
            <a:gd name="adj" fmla="val 10000"/>
          </a:avLst>
        </a:prstGeom>
        <a:solidFill>
          <a:srgbClr val="60002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1E240A-8918-4D26-B284-678FABDE8C5E}">
      <dsp:nvSpPr>
        <dsp:cNvPr id="0" name=""/>
        <dsp:cNvSpPr/>
      </dsp:nvSpPr>
      <dsp:spPr>
        <a:xfrm>
          <a:off x="8018145" y="1053088"/>
          <a:ext cx="3137535" cy="19923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Can we use data to predict and prevent these events?</a:t>
          </a:r>
        </a:p>
      </dsp:txBody>
      <dsp:txXfrm>
        <a:off x="8076498" y="1111441"/>
        <a:ext cx="3020829" cy="1875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BB6F4-F8F2-477A-8075-B22ADEBBB2C4}">
      <dsp:nvSpPr>
        <dsp:cNvPr id="0" name=""/>
        <dsp:cNvSpPr/>
      </dsp:nvSpPr>
      <dsp:spPr>
        <a:xfrm>
          <a:off x="222" y="1528723"/>
          <a:ext cx="2683094" cy="3693687"/>
        </a:xfrm>
        <a:prstGeom prst="rect">
          <a:avLst/>
        </a:prstGeom>
        <a:solidFill>
          <a:schemeClr val="bg1"/>
        </a:soli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65030" tIns="0" rIns="265030" bIns="330200" numCol="1" spcCol="1270" anchor="b" anchorCtr="0">
          <a:noAutofit/>
        </a:bodyPr>
        <a:lstStyle/>
        <a:p>
          <a:pPr marL="0" lvl="0" indent="0" algn="l" defTabSz="889000">
            <a:lnSpc>
              <a:spcPct val="90000"/>
            </a:lnSpc>
            <a:spcBef>
              <a:spcPct val="0"/>
            </a:spcBef>
            <a:spcAft>
              <a:spcPct val="35000"/>
            </a:spcAft>
            <a:buNone/>
          </a:pPr>
          <a:r>
            <a:rPr lang="en-US" sz="2000" i="1" kern="1200" dirty="0">
              <a:solidFill>
                <a:schemeClr val="tx1"/>
              </a:solidFill>
            </a:rPr>
            <a:t>Some mass shooters exhibit clear warning signs; others do not. Timelines can vary widely</a:t>
          </a:r>
          <a:endParaRPr lang="en-US" sz="2000" kern="1200" dirty="0">
            <a:solidFill>
              <a:schemeClr val="tx1"/>
            </a:solidFill>
          </a:endParaRPr>
        </a:p>
      </dsp:txBody>
      <dsp:txXfrm>
        <a:off x="222" y="3006198"/>
        <a:ext cx="2683094" cy="2216212"/>
      </dsp:txXfrm>
    </dsp:sp>
    <dsp:sp modelId="{7432B801-1CBC-4526-B0E7-B26A61CFA164}">
      <dsp:nvSpPr>
        <dsp:cNvPr id="0" name=""/>
        <dsp:cNvSpPr/>
      </dsp:nvSpPr>
      <dsp:spPr>
        <a:xfrm>
          <a:off x="222" y="1765710"/>
          <a:ext cx="2683094" cy="1287885"/>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65030" tIns="165100" rIns="265030" bIns="165100" numCol="1" spcCol="1270" anchor="ctr" anchorCtr="0">
          <a:noAutofit/>
        </a:bodyPr>
        <a:lstStyle/>
        <a:p>
          <a:pPr marL="0" lvl="0" indent="0" algn="l" defTabSz="2933700">
            <a:lnSpc>
              <a:spcPct val="90000"/>
            </a:lnSpc>
            <a:spcBef>
              <a:spcPct val="0"/>
            </a:spcBef>
            <a:spcAft>
              <a:spcPct val="35000"/>
            </a:spcAft>
            <a:buNone/>
          </a:pPr>
          <a:endParaRPr lang="en-US" sz="6600" kern="1200" dirty="0"/>
        </a:p>
      </dsp:txBody>
      <dsp:txXfrm>
        <a:off x="222" y="1765710"/>
        <a:ext cx="2683094" cy="1287885"/>
      </dsp:txXfrm>
    </dsp:sp>
    <dsp:sp modelId="{5E55A1C5-ED8B-4EF4-B985-AC13BAA76711}">
      <dsp:nvSpPr>
        <dsp:cNvPr id="0" name=""/>
        <dsp:cNvSpPr/>
      </dsp:nvSpPr>
      <dsp:spPr>
        <a:xfrm>
          <a:off x="2897964" y="1528723"/>
          <a:ext cx="2683094" cy="3693687"/>
        </a:xfrm>
        <a:prstGeom prst="rect">
          <a:avLst/>
        </a:prstGeom>
        <a:solidFill>
          <a:schemeClr val="bg1"/>
        </a:soli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65030" tIns="0" rIns="265030" bIns="330200" numCol="1" spcCol="1270" anchor="b"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Mental health is a factor, but many perpetrators show no evidence of mental disorders.</a:t>
          </a:r>
        </a:p>
      </dsp:txBody>
      <dsp:txXfrm>
        <a:off x="2897964" y="3006198"/>
        <a:ext cx="2683094" cy="2216212"/>
      </dsp:txXfrm>
    </dsp:sp>
    <dsp:sp modelId="{E028A604-A1D1-4731-A411-030462F96DF9}">
      <dsp:nvSpPr>
        <dsp:cNvPr id="0" name=""/>
        <dsp:cNvSpPr/>
      </dsp:nvSpPr>
      <dsp:spPr>
        <a:xfrm>
          <a:off x="2897964" y="1765710"/>
          <a:ext cx="2683094" cy="1287885"/>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65030" tIns="165100" rIns="265030" bIns="165100" numCol="1" spcCol="1270" anchor="ctr" anchorCtr="0">
          <a:noAutofit/>
        </a:bodyPr>
        <a:lstStyle/>
        <a:p>
          <a:pPr marL="0" lvl="0" indent="0" algn="l" defTabSz="2933700">
            <a:lnSpc>
              <a:spcPct val="90000"/>
            </a:lnSpc>
            <a:spcBef>
              <a:spcPct val="0"/>
            </a:spcBef>
            <a:spcAft>
              <a:spcPct val="35000"/>
            </a:spcAft>
            <a:buNone/>
          </a:pPr>
          <a:endParaRPr lang="en-US" sz="6600" kern="1200"/>
        </a:p>
      </dsp:txBody>
      <dsp:txXfrm>
        <a:off x="2897964" y="1765710"/>
        <a:ext cx="2683094" cy="1287885"/>
      </dsp:txXfrm>
    </dsp:sp>
    <dsp:sp modelId="{F7DC8839-4D3C-47E1-B368-52BA0EE139D9}">
      <dsp:nvSpPr>
        <dsp:cNvPr id="0" name=""/>
        <dsp:cNvSpPr/>
      </dsp:nvSpPr>
      <dsp:spPr>
        <a:xfrm>
          <a:off x="5795706" y="1528723"/>
          <a:ext cx="2683094" cy="3693687"/>
        </a:xfrm>
        <a:prstGeom prst="rect">
          <a:avLst/>
        </a:prstGeom>
        <a:solidFill>
          <a:schemeClr val="bg1"/>
        </a:soli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65030" tIns="0" rIns="265030" bIns="330200" numCol="1" spcCol="1270" anchor="b" anchorCtr="0">
          <a:noAutofit/>
        </a:bodyPr>
        <a:lstStyle/>
        <a:p>
          <a:pPr marL="0" lvl="0" indent="0" algn="l" defTabSz="889000">
            <a:lnSpc>
              <a:spcPct val="90000"/>
            </a:lnSpc>
            <a:spcBef>
              <a:spcPct val="0"/>
            </a:spcBef>
            <a:spcAft>
              <a:spcPct val="35000"/>
            </a:spcAft>
            <a:buNone/>
          </a:pPr>
          <a:r>
            <a:rPr lang="en-US" sz="2000" i="1" kern="1200" dirty="0">
              <a:solidFill>
                <a:schemeClr val="tx1"/>
              </a:solidFill>
            </a:rPr>
            <a:t>Prior criminal activity appears in the data often, however, is still not a great indicator.</a:t>
          </a:r>
          <a:endParaRPr lang="en-US" sz="2000" kern="1200" dirty="0">
            <a:solidFill>
              <a:schemeClr val="tx1"/>
            </a:solidFill>
          </a:endParaRPr>
        </a:p>
      </dsp:txBody>
      <dsp:txXfrm>
        <a:off x="5795706" y="3006198"/>
        <a:ext cx="2683094" cy="2216212"/>
      </dsp:txXfrm>
    </dsp:sp>
    <dsp:sp modelId="{2ACCD7D0-8F93-4180-923F-332C8F25F550}">
      <dsp:nvSpPr>
        <dsp:cNvPr id="0" name=""/>
        <dsp:cNvSpPr/>
      </dsp:nvSpPr>
      <dsp:spPr>
        <a:xfrm>
          <a:off x="5795706" y="1765710"/>
          <a:ext cx="2683094" cy="1287885"/>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65030" tIns="165100" rIns="265030" bIns="165100" numCol="1" spcCol="1270" anchor="ctr" anchorCtr="0">
          <a:noAutofit/>
        </a:bodyPr>
        <a:lstStyle/>
        <a:p>
          <a:pPr marL="0" lvl="0" indent="0" algn="l" defTabSz="2933700">
            <a:lnSpc>
              <a:spcPct val="90000"/>
            </a:lnSpc>
            <a:spcBef>
              <a:spcPct val="0"/>
            </a:spcBef>
            <a:spcAft>
              <a:spcPct val="35000"/>
            </a:spcAft>
            <a:buNone/>
          </a:pPr>
          <a:endParaRPr lang="en-US" sz="6600" kern="1200"/>
        </a:p>
      </dsp:txBody>
      <dsp:txXfrm>
        <a:off x="5795706" y="1765710"/>
        <a:ext cx="2683094" cy="1287885"/>
      </dsp:txXfrm>
    </dsp:sp>
    <dsp:sp modelId="{91BAE66A-411B-4F6C-A850-CF1D3576EB10}">
      <dsp:nvSpPr>
        <dsp:cNvPr id="0" name=""/>
        <dsp:cNvSpPr/>
      </dsp:nvSpPr>
      <dsp:spPr>
        <a:xfrm>
          <a:off x="8693448" y="1528723"/>
          <a:ext cx="2683094" cy="3693687"/>
        </a:xfrm>
        <a:prstGeom prst="rect">
          <a:avLst/>
        </a:prstGeom>
        <a:solidFill>
          <a:schemeClr val="bg1"/>
        </a:soli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65030" tIns="0" rIns="265030" bIns="330200" numCol="1" spcCol="1270" anchor="b" anchorCtr="0">
          <a:noAutofit/>
        </a:bodyPr>
        <a:lstStyle/>
        <a:p>
          <a:pPr marL="0" lvl="0" indent="0" algn="l" defTabSz="889000">
            <a:lnSpc>
              <a:spcPct val="90000"/>
            </a:lnSpc>
            <a:spcBef>
              <a:spcPct val="0"/>
            </a:spcBef>
            <a:spcAft>
              <a:spcPct val="35000"/>
            </a:spcAft>
            <a:buNone/>
          </a:pPr>
          <a:r>
            <a:rPr lang="en-US" sz="2000" i="1" kern="1200" dirty="0">
              <a:solidFill>
                <a:schemeClr val="tx1"/>
              </a:solidFill>
            </a:rPr>
            <a:t>The majority also have no known prejudices correlating to their victims.</a:t>
          </a:r>
          <a:endParaRPr lang="en-US" sz="2000" kern="1200" dirty="0">
            <a:solidFill>
              <a:schemeClr val="tx1"/>
            </a:solidFill>
          </a:endParaRPr>
        </a:p>
      </dsp:txBody>
      <dsp:txXfrm>
        <a:off x="8693448" y="3006198"/>
        <a:ext cx="2683094" cy="2216212"/>
      </dsp:txXfrm>
    </dsp:sp>
    <dsp:sp modelId="{07E29D0D-CA7B-4B5B-B13B-B5FF4AC03E92}">
      <dsp:nvSpPr>
        <dsp:cNvPr id="0" name=""/>
        <dsp:cNvSpPr/>
      </dsp:nvSpPr>
      <dsp:spPr>
        <a:xfrm>
          <a:off x="8693448" y="1765710"/>
          <a:ext cx="2683094" cy="1287885"/>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65030" tIns="165100" rIns="265030" bIns="165100" numCol="1" spcCol="1270" anchor="ctr" anchorCtr="0">
          <a:noAutofit/>
        </a:bodyPr>
        <a:lstStyle/>
        <a:p>
          <a:pPr marL="0" lvl="0" indent="0" algn="l" defTabSz="2933700">
            <a:lnSpc>
              <a:spcPct val="90000"/>
            </a:lnSpc>
            <a:spcBef>
              <a:spcPct val="0"/>
            </a:spcBef>
            <a:spcAft>
              <a:spcPct val="35000"/>
            </a:spcAft>
            <a:buNone/>
          </a:pPr>
          <a:endParaRPr lang="en-US" sz="6600" kern="1200"/>
        </a:p>
      </dsp:txBody>
      <dsp:txXfrm>
        <a:off x="8693448" y="1765710"/>
        <a:ext cx="2683094" cy="12878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C1274-C07A-453A-B4AA-3D1F5C0F5BAE}">
      <dsp:nvSpPr>
        <dsp:cNvPr id="0" name=""/>
        <dsp:cNvSpPr/>
      </dsp:nvSpPr>
      <dsp:spPr>
        <a:xfrm rot="5400000">
          <a:off x="459634" y="3460310"/>
          <a:ext cx="1367691" cy="2275807"/>
        </a:xfrm>
        <a:prstGeom prst="corner">
          <a:avLst>
            <a:gd name="adj1" fmla="val 16120"/>
            <a:gd name="adj2" fmla="val 16110"/>
          </a:avLst>
        </a:prstGeom>
        <a:solidFill>
          <a:srgbClr val="45012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FEFF5B-3387-4CF5-939A-4687C2AC7569}">
      <dsp:nvSpPr>
        <dsp:cNvPr id="0" name=""/>
        <dsp:cNvSpPr/>
      </dsp:nvSpPr>
      <dsp:spPr>
        <a:xfrm>
          <a:off x="231333" y="4140286"/>
          <a:ext cx="2054612" cy="180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1" kern="1200" dirty="0"/>
            <a:t>Neural Network:</a:t>
          </a:r>
          <a:r>
            <a:rPr lang="en-US" sz="1700" i="1" kern="1200" dirty="0"/>
            <a:t> Achieved an accuracy of 12.5%.</a:t>
          </a:r>
          <a:endParaRPr lang="en-US" sz="1700" kern="1200" dirty="0"/>
        </a:p>
      </dsp:txBody>
      <dsp:txXfrm>
        <a:off x="231333" y="4140286"/>
        <a:ext cx="2054612" cy="1800988"/>
      </dsp:txXfrm>
    </dsp:sp>
    <dsp:sp modelId="{E8D6A81C-3529-4D68-B096-10C29353444A}">
      <dsp:nvSpPr>
        <dsp:cNvPr id="0" name=""/>
        <dsp:cNvSpPr/>
      </dsp:nvSpPr>
      <dsp:spPr>
        <a:xfrm>
          <a:off x="1898282" y="3292762"/>
          <a:ext cx="387662" cy="387662"/>
        </a:xfrm>
        <a:prstGeom prst="triangle">
          <a:avLst>
            <a:gd name="adj" fmla="val 100000"/>
          </a:avLst>
        </a:prstGeom>
        <a:solidFill>
          <a:srgbClr val="45012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60BD25-435E-4A05-B00E-6254BDF26244}">
      <dsp:nvSpPr>
        <dsp:cNvPr id="0" name=""/>
        <dsp:cNvSpPr/>
      </dsp:nvSpPr>
      <dsp:spPr>
        <a:xfrm rot="5400000">
          <a:off x="2974881" y="2837909"/>
          <a:ext cx="1367691" cy="2275807"/>
        </a:xfrm>
        <a:prstGeom prst="corner">
          <a:avLst>
            <a:gd name="adj1" fmla="val 16120"/>
            <a:gd name="adj2" fmla="val 16110"/>
          </a:avLst>
        </a:prstGeom>
        <a:solidFill>
          <a:srgbClr val="45012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940C3B-4D7F-48D6-87E7-BD03477CA2B8}">
      <dsp:nvSpPr>
        <dsp:cNvPr id="0" name=""/>
        <dsp:cNvSpPr/>
      </dsp:nvSpPr>
      <dsp:spPr>
        <a:xfrm>
          <a:off x="2746579" y="3517886"/>
          <a:ext cx="2054612" cy="180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1" kern="1200" dirty="0"/>
            <a:t>SVM:</a:t>
          </a:r>
          <a:r>
            <a:rPr lang="en-US" sz="1700" i="1" kern="1200" dirty="0"/>
            <a:t> Reached 27.5% accuracy.</a:t>
          </a:r>
          <a:endParaRPr lang="en-US" sz="1700" kern="1200" dirty="0"/>
        </a:p>
      </dsp:txBody>
      <dsp:txXfrm>
        <a:off x="2746579" y="3517886"/>
        <a:ext cx="2054612" cy="1800988"/>
      </dsp:txXfrm>
    </dsp:sp>
    <dsp:sp modelId="{D01D08CA-3496-403D-AD24-2C9AC0BC447D}">
      <dsp:nvSpPr>
        <dsp:cNvPr id="0" name=""/>
        <dsp:cNvSpPr/>
      </dsp:nvSpPr>
      <dsp:spPr>
        <a:xfrm>
          <a:off x="4413529" y="2670362"/>
          <a:ext cx="387662" cy="387662"/>
        </a:xfrm>
        <a:prstGeom prst="triangle">
          <a:avLst>
            <a:gd name="adj" fmla="val 100000"/>
          </a:avLst>
        </a:prstGeom>
        <a:solidFill>
          <a:srgbClr val="45012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2010D0-DF7C-4E8C-AEB7-F414F2E6DB99}">
      <dsp:nvSpPr>
        <dsp:cNvPr id="0" name=""/>
        <dsp:cNvSpPr/>
      </dsp:nvSpPr>
      <dsp:spPr>
        <a:xfrm rot="5400000">
          <a:off x="5490128" y="2215509"/>
          <a:ext cx="1367691" cy="2275807"/>
        </a:xfrm>
        <a:prstGeom prst="corner">
          <a:avLst>
            <a:gd name="adj1" fmla="val 16120"/>
            <a:gd name="adj2" fmla="val 16110"/>
          </a:avLst>
        </a:prstGeom>
        <a:solidFill>
          <a:srgbClr val="45012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2F504B-AD73-43A7-9E9C-8754D6F3F533}">
      <dsp:nvSpPr>
        <dsp:cNvPr id="0" name=""/>
        <dsp:cNvSpPr/>
      </dsp:nvSpPr>
      <dsp:spPr>
        <a:xfrm>
          <a:off x="5261826" y="2895485"/>
          <a:ext cx="2054612" cy="180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1" kern="1200" dirty="0"/>
            <a:t>Random Forest:</a:t>
          </a:r>
          <a:r>
            <a:rPr lang="en-US" sz="1700" i="1" kern="1200" dirty="0"/>
            <a:t> Improved accuracy to 42.5%.</a:t>
          </a:r>
          <a:endParaRPr lang="en-US" sz="1700" kern="1200" dirty="0"/>
        </a:p>
      </dsp:txBody>
      <dsp:txXfrm>
        <a:off x="5261826" y="2895485"/>
        <a:ext cx="2054612" cy="1800988"/>
      </dsp:txXfrm>
    </dsp:sp>
    <dsp:sp modelId="{0EF2F658-9D2E-41CE-943F-0167990AB84D}">
      <dsp:nvSpPr>
        <dsp:cNvPr id="0" name=""/>
        <dsp:cNvSpPr/>
      </dsp:nvSpPr>
      <dsp:spPr>
        <a:xfrm>
          <a:off x="6928775" y="2047962"/>
          <a:ext cx="387662" cy="387662"/>
        </a:xfrm>
        <a:prstGeom prst="triangle">
          <a:avLst>
            <a:gd name="adj" fmla="val 100000"/>
          </a:avLst>
        </a:prstGeom>
        <a:solidFill>
          <a:srgbClr val="45012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A670D8-2EE0-4B7A-9D1D-7E05C5D7BE23}">
      <dsp:nvSpPr>
        <dsp:cNvPr id="0" name=""/>
        <dsp:cNvSpPr/>
      </dsp:nvSpPr>
      <dsp:spPr>
        <a:xfrm rot="5400000">
          <a:off x="8005374" y="1593109"/>
          <a:ext cx="1367691" cy="2275807"/>
        </a:xfrm>
        <a:prstGeom prst="corner">
          <a:avLst>
            <a:gd name="adj1" fmla="val 16120"/>
            <a:gd name="adj2" fmla="val 16110"/>
          </a:avLst>
        </a:prstGeom>
        <a:solidFill>
          <a:srgbClr val="45012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7C76D7-516B-4CAB-98A9-04C680819B7E}">
      <dsp:nvSpPr>
        <dsp:cNvPr id="0" name=""/>
        <dsp:cNvSpPr/>
      </dsp:nvSpPr>
      <dsp:spPr>
        <a:xfrm>
          <a:off x="7777073" y="2273085"/>
          <a:ext cx="2054612" cy="180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1" kern="1200" dirty="0" err="1"/>
            <a:t>XGBoost</a:t>
          </a:r>
          <a:r>
            <a:rPr lang="en-US" sz="1700" b="1" i="1" kern="1200" dirty="0"/>
            <a:t>:</a:t>
          </a:r>
          <a:r>
            <a:rPr lang="en-US" sz="1700" i="1" kern="1200" dirty="0"/>
            <a:t> Highest accuracy at 57.5%, identifying key predictors such as mental health history and prior criminal activity</a:t>
          </a:r>
          <a:endParaRPr lang="en-US" sz="1700" kern="1200" dirty="0"/>
        </a:p>
      </dsp:txBody>
      <dsp:txXfrm>
        <a:off x="7777073" y="2273085"/>
        <a:ext cx="2054612" cy="1800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7DEA2-CAAE-419E-AA85-88B07AFC6922}">
      <dsp:nvSpPr>
        <dsp:cNvPr id="0" name=""/>
        <dsp:cNvSpPr/>
      </dsp:nvSpPr>
      <dsp:spPr>
        <a:xfrm>
          <a:off x="0" y="1322360"/>
          <a:ext cx="6620255" cy="680400"/>
        </a:xfrm>
        <a:prstGeom prst="rect">
          <a:avLst/>
        </a:prstGeom>
        <a:solidFill>
          <a:schemeClr val="lt1">
            <a:alpha val="90000"/>
            <a:hueOff val="0"/>
            <a:satOff val="0"/>
            <a:lumOff val="0"/>
            <a:alphaOff val="0"/>
          </a:schemeClr>
        </a:solidFill>
        <a:ln w="12700" cap="flat" cmpd="sng" algn="ctr">
          <a:solidFill>
            <a:srgbClr val="450120"/>
          </a:solidFill>
          <a:prstDash val="solid"/>
          <a:miter lim="800000"/>
        </a:ln>
        <a:effectLst/>
      </dsp:spPr>
      <dsp:style>
        <a:lnRef idx="2">
          <a:scrgbClr r="0" g="0" b="0"/>
        </a:lnRef>
        <a:fillRef idx="1">
          <a:scrgbClr r="0" g="0" b="0"/>
        </a:fillRef>
        <a:effectRef idx="0">
          <a:scrgbClr r="0" g="0" b="0"/>
        </a:effectRef>
        <a:fontRef idx="minor"/>
      </dsp:style>
    </dsp:sp>
    <dsp:sp modelId="{EFA73079-8765-4B5E-92B1-D0195E7F071F}">
      <dsp:nvSpPr>
        <dsp:cNvPr id="0" name=""/>
        <dsp:cNvSpPr/>
      </dsp:nvSpPr>
      <dsp:spPr>
        <a:xfrm>
          <a:off x="331012" y="923840"/>
          <a:ext cx="4634179" cy="797040"/>
        </a:xfrm>
        <a:prstGeom prst="roundRect">
          <a:avLst/>
        </a:prstGeom>
        <a:solidFill>
          <a:srgbClr val="45012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161" tIns="0" rIns="175161" bIns="0" numCol="1" spcCol="1270" anchor="ctr" anchorCtr="0">
          <a:noAutofit/>
        </a:bodyPr>
        <a:lstStyle/>
        <a:p>
          <a:pPr marL="0" lvl="0" indent="0" algn="l" defTabSz="1200150">
            <a:lnSpc>
              <a:spcPct val="90000"/>
            </a:lnSpc>
            <a:spcBef>
              <a:spcPct val="0"/>
            </a:spcBef>
            <a:spcAft>
              <a:spcPct val="35000"/>
            </a:spcAft>
            <a:buNone/>
          </a:pPr>
          <a:r>
            <a:rPr lang="en-US" sz="2700" i="1" kern="1200" dirty="0"/>
            <a:t>Bias in data collection</a:t>
          </a:r>
          <a:endParaRPr lang="en-US" sz="2700" kern="1200" dirty="0"/>
        </a:p>
      </dsp:txBody>
      <dsp:txXfrm>
        <a:off x="369920" y="962748"/>
        <a:ext cx="4556363" cy="719224"/>
      </dsp:txXfrm>
    </dsp:sp>
    <dsp:sp modelId="{1C694D03-614E-4A79-82F8-5B624C36C8E7}">
      <dsp:nvSpPr>
        <dsp:cNvPr id="0" name=""/>
        <dsp:cNvSpPr/>
      </dsp:nvSpPr>
      <dsp:spPr>
        <a:xfrm>
          <a:off x="0" y="2547080"/>
          <a:ext cx="6620255" cy="680400"/>
        </a:xfrm>
        <a:prstGeom prst="rect">
          <a:avLst/>
        </a:prstGeom>
        <a:solidFill>
          <a:schemeClr val="lt1">
            <a:alpha val="90000"/>
            <a:hueOff val="0"/>
            <a:satOff val="0"/>
            <a:lumOff val="0"/>
            <a:alphaOff val="0"/>
          </a:schemeClr>
        </a:solidFill>
        <a:ln w="12700" cap="flat" cmpd="sng" algn="ctr">
          <a:solidFill>
            <a:srgbClr val="450120"/>
          </a:solidFill>
          <a:prstDash val="solid"/>
          <a:miter lim="800000"/>
        </a:ln>
        <a:effectLst/>
      </dsp:spPr>
      <dsp:style>
        <a:lnRef idx="2">
          <a:scrgbClr r="0" g="0" b="0"/>
        </a:lnRef>
        <a:fillRef idx="1">
          <a:scrgbClr r="0" g="0" b="0"/>
        </a:fillRef>
        <a:effectRef idx="0">
          <a:scrgbClr r="0" g="0" b="0"/>
        </a:effectRef>
        <a:fontRef idx="minor"/>
      </dsp:style>
    </dsp:sp>
    <dsp:sp modelId="{2ACE0578-6310-496C-8700-AE561E0EFD12}">
      <dsp:nvSpPr>
        <dsp:cNvPr id="0" name=""/>
        <dsp:cNvSpPr/>
      </dsp:nvSpPr>
      <dsp:spPr>
        <a:xfrm>
          <a:off x="331012" y="2148560"/>
          <a:ext cx="4634179" cy="797040"/>
        </a:xfrm>
        <a:prstGeom prst="roundRect">
          <a:avLst/>
        </a:prstGeom>
        <a:solidFill>
          <a:srgbClr val="45012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161" tIns="0" rIns="175161" bIns="0" numCol="1" spcCol="1270" anchor="ctr" anchorCtr="0">
          <a:noAutofit/>
        </a:bodyPr>
        <a:lstStyle/>
        <a:p>
          <a:pPr marL="0" lvl="0" indent="0" algn="l" defTabSz="1200150">
            <a:lnSpc>
              <a:spcPct val="90000"/>
            </a:lnSpc>
            <a:spcBef>
              <a:spcPct val="0"/>
            </a:spcBef>
            <a:spcAft>
              <a:spcPct val="35000"/>
            </a:spcAft>
            <a:buNone/>
          </a:pPr>
          <a:r>
            <a:rPr lang="en-US" sz="2700" i="1" kern="1200"/>
            <a:t>The risk of stigmatization</a:t>
          </a:r>
          <a:endParaRPr lang="en-US" sz="2700" kern="1200"/>
        </a:p>
      </dsp:txBody>
      <dsp:txXfrm>
        <a:off x="369920" y="2187468"/>
        <a:ext cx="4556363" cy="719224"/>
      </dsp:txXfrm>
    </dsp:sp>
    <dsp:sp modelId="{37C9A1BC-2789-4B94-A01C-92B52ABEAA53}">
      <dsp:nvSpPr>
        <dsp:cNvPr id="0" name=""/>
        <dsp:cNvSpPr/>
      </dsp:nvSpPr>
      <dsp:spPr>
        <a:xfrm>
          <a:off x="0" y="3771801"/>
          <a:ext cx="6620255" cy="680400"/>
        </a:xfrm>
        <a:prstGeom prst="rect">
          <a:avLst/>
        </a:prstGeom>
        <a:solidFill>
          <a:schemeClr val="lt1">
            <a:alpha val="90000"/>
            <a:hueOff val="0"/>
            <a:satOff val="0"/>
            <a:lumOff val="0"/>
            <a:alphaOff val="0"/>
          </a:schemeClr>
        </a:solidFill>
        <a:ln w="12700" cap="flat" cmpd="sng" algn="ctr">
          <a:solidFill>
            <a:srgbClr val="450120"/>
          </a:solidFill>
          <a:prstDash val="solid"/>
          <a:miter lim="800000"/>
        </a:ln>
        <a:effectLst/>
      </dsp:spPr>
      <dsp:style>
        <a:lnRef idx="2">
          <a:scrgbClr r="0" g="0" b="0"/>
        </a:lnRef>
        <a:fillRef idx="1">
          <a:scrgbClr r="0" g="0" b="0"/>
        </a:fillRef>
        <a:effectRef idx="0">
          <a:scrgbClr r="0" g="0" b="0"/>
        </a:effectRef>
        <a:fontRef idx="minor"/>
      </dsp:style>
    </dsp:sp>
    <dsp:sp modelId="{3626819E-4EE1-4ADB-AFA1-E93A477B0553}">
      <dsp:nvSpPr>
        <dsp:cNvPr id="0" name=""/>
        <dsp:cNvSpPr/>
      </dsp:nvSpPr>
      <dsp:spPr>
        <a:xfrm>
          <a:off x="331012" y="3373281"/>
          <a:ext cx="4634179" cy="797040"/>
        </a:xfrm>
        <a:prstGeom prst="roundRect">
          <a:avLst/>
        </a:prstGeom>
        <a:solidFill>
          <a:srgbClr val="45012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161" tIns="0" rIns="175161" bIns="0" numCol="1" spcCol="1270" anchor="ctr" anchorCtr="0">
          <a:noAutofit/>
        </a:bodyPr>
        <a:lstStyle/>
        <a:p>
          <a:pPr marL="0" lvl="0" indent="0" algn="l" defTabSz="1200150">
            <a:lnSpc>
              <a:spcPct val="90000"/>
            </a:lnSpc>
            <a:spcBef>
              <a:spcPct val="0"/>
            </a:spcBef>
            <a:spcAft>
              <a:spcPct val="35000"/>
            </a:spcAft>
            <a:buNone/>
          </a:pPr>
          <a:r>
            <a:rPr lang="en-US" sz="2700" i="1" kern="1200"/>
            <a:t>Predictive policing concerns</a:t>
          </a:r>
          <a:endParaRPr lang="en-US" sz="2700" kern="1200"/>
        </a:p>
      </dsp:txBody>
      <dsp:txXfrm>
        <a:off x="369920" y="3412189"/>
        <a:ext cx="4556363" cy="7192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A146CA-4B70-4870-BDC3-866AEA5A5F1B}">
      <dsp:nvSpPr>
        <dsp:cNvPr id="0" name=""/>
        <dsp:cNvSpPr/>
      </dsp:nvSpPr>
      <dsp:spPr>
        <a:xfrm>
          <a:off x="666089" y="196163"/>
          <a:ext cx="2024437" cy="2024437"/>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EB7DF0-CDB0-436C-B669-CE90D2ECCBAB}">
      <dsp:nvSpPr>
        <dsp:cNvPr id="0" name=""/>
        <dsp:cNvSpPr/>
      </dsp:nvSpPr>
      <dsp:spPr>
        <a:xfrm>
          <a:off x="1097527" y="627601"/>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C72A73-DC92-4144-B3BF-05A61AD28D52}">
      <dsp:nvSpPr>
        <dsp:cNvPr id="0" name=""/>
        <dsp:cNvSpPr/>
      </dsp:nvSpPr>
      <dsp:spPr>
        <a:xfrm>
          <a:off x="18933" y="2851164"/>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solidFill>
                <a:schemeClr val="bg1"/>
              </a:solidFill>
            </a:rPr>
            <a:t>Support mental health initiatives</a:t>
          </a:r>
        </a:p>
      </dsp:txBody>
      <dsp:txXfrm>
        <a:off x="18933" y="2851164"/>
        <a:ext cx="3318750" cy="720000"/>
      </dsp:txXfrm>
    </dsp:sp>
    <dsp:sp modelId="{5E3FC782-2AD5-4FE3-B50B-11C757732706}">
      <dsp:nvSpPr>
        <dsp:cNvPr id="0" name=""/>
        <dsp:cNvSpPr/>
      </dsp:nvSpPr>
      <dsp:spPr>
        <a:xfrm>
          <a:off x="4565621" y="196163"/>
          <a:ext cx="2024437" cy="2024437"/>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793646-1486-40A9-8E45-3C70EDC7E10E}">
      <dsp:nvSpPr>
        <dsp:cNvPr id="0" name=""/>
        <dsp:cNvSpPr/>
      </dsp:nvSpPr>
      <dsp:spPr>
        <a:xfrm>
          <a:off x="4997058" y="627601"/>
          <a:ext cx="1161562" cy="116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F9BF32-B124-4A8D-88A5-792DCE378AA1}">
      <dsp:nvSpPr>
        <dsp:cNvPr id="0" name=""/>
        <dsp:cNvSpPr/>
      </dsp:nvSpPr>
      <dsp:spPr>
        <a:xfrm>
          <a:off x="3918465" y="2851164"/>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solidFill>
                <a:schemeClr val="bg1"/>
              </a:solidFill>
            </a:rPr>
            <a:t>Improve intervention strategies</a:t>
          </a:r>
        </a:p>
      </dsp:txBody>
      <dsp:txXfrm>
        <a:off x="3918465" y="2851164"/>
        <a:ext cx="3318750" cy="720000"/>
      </dsp:txXfrm>
    </dsp:sp>
    <dsp:sp modelId="{9D25224C-27C4-4F6B-A7D5-04D623017EE8}">
      <dsp:nvSpPr>
        <dsp:cNvPr id="0" name=""/>
        <dsp:cNvSpPr/>
      </dsp:nvSpPr>
      <dsp:spPr>
        <a:xfrm>
          <a:off x="8465152" y="196163"/>
          <a:ext cx="2024437" cy="2024437"/>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8664B4-A494-409C-8C96-8BFF6B76F2B8}">
      <dsp:nvSpPr>
        <dsp:cNvPr id="0" name=""/>
        <dsp:cNvSpPr/>
      </dsp:nvSpPr>
      <dsp:spPr>
        <a:xfrm>
          <a:off x="8896590" y="627601"/>
          <a:ext cx="1161562" cy="1161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0DCA4-0823-486E-ABE5-C8EF59B4CF21}">
      <dsp:nvSpPr>
        <dsp:cNvPr id="0" name=""/>
        <dsp:cNvSpPr/>
      </dsp:nvSpPr>
      <dsp:spPr>
        <a:xfrm>
          <a:off x="7817996" y="2851164"/>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solidFill>
                <a:schemeClr val="bg1"/>
              </a:solidFill>
            </a:rPr>
            <a:t>Use data responsibly</a:t>
          </a:r>
        </a:p>
      </dsp:txBody>
      <dsp:txXfrm>
        <a:off x="7817996" y="2851164"/>
        <a:ext cx="33187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3BAEC7-4B1A-4C96-8F2E-C2F4C72F1B1C}" type="datetimeFigureOut">
              <a:rPr lang="en-US" smtClean="0"/>
              <a:t>2/16/2025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0E8396-1151-49A8-BE2F-2547377895E1}" type="slidenum">
              <a:rPr lang="en-US" smtClean="0"/>
              <a:t>‹#›</a:t>
            </a:fld>
            <a:endParaRPr lang="en-US"/>
          </a:p>
        </p:txBody>
      </p:sp>
    </p:spTree>
    <p:extLst>
      <p:ext uri="{BB962C8B-B14F-4D97-AF65-F5344CB8AC3E}">
        <p14:creationId xmlns:p14="http://schemas.microsoft.com/office/powerpoint/2010/main" val="2857639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I’m Sammi Beard, and I want to take you on a journey that explores the patterns behind mass shootings and how data can help us better understand them.</a:t>
            </a:r>
          </a:p>
          <a:p>
            <a:endParaRPr lang="en-US" dirty="0"/>
          </a:p>
        </p:txBody>
      </p:sp>
      <p:sp>
        <p:nvSpPr>
          <p:cNvPr id="4" name="Slide Number Placeholder 3"/>
          <p:cNvSpPr>
            <a:spLocks noGrp="1"/>
          </p:cNvSpPr>
          <p:nvPr>
            <p:ph type="sldNum" sz="quarter" idx="5"/>
          </p:nvPr>
        </p:nvSpPr>
        <p:spPr/>
        <p:txBody>
          <a:bodyPr/>
          <a:lstStyle/>
          <a:p>
            <a:fld id="{860E8396-1151-49A8-BE2F-2547377895E1}" type="slidenum">
              <a:rPr lang="en-US" smtClean="0"/>
              <a:t>1</a:t>
            </a:fld>
            <a:endParaRPr lang="en-US"/>
          </a:p>
        </p:txBody>
      </p:sp>
    </p:spTree>
    <p:extLst>
      <p:ext uri="{BB962C8B-B14F-4D97-AF65-F5344CB8AC3E}">
        <p14:creationId xmlns:p14="http://schemas.microsoft.com/office/powerpoint/2010/main" val="1260083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There’s no simple solution, but we can take steps toward prevention by improving mental health support, refining intervention strategies, and using data responsibly to inform—not dictate—policy decisions.</a:t>
            </a:r>
          </a:p>
        </p:txBody>
      </p:sp>
      <p:sp>
        <p:nvSpPr>
          <p:cNvPr id="4" name="Slide Number Placeholder 3"/>
          <p:cNvSpPr>
            <a:spLocks noGrp="1"/>
          </p:cNvSpPr>
          <p:nvPr>
            <p:ph type="sldNum" sz="quarter" idx="5"/>
          </p:nvPr>
        </p:nvSpPr>
        <p:spPr/>
        <p:txBody>
          <a:bodyPr/>
          <a:lstStyle/>
          <a:p>
            <a:fld id="{860E8396-1151-49A8-BE2F-2547377895E1}" type="slidenum">
              <a:rPr lang="en-US" smtClean="0"/>
              <a:t>10</a:t>
            </a:fld>
            <a:endParaRPr lang="en-US"/>
          </a:p>
        </p:txBody>
      </p:sp>
    </p:spTree>
    <p:extLst>
      <p:ext uri="{BB962C8B-B14F-4D97-AF65-F5344CB8AC3E}">
        <p14:creationId xmlns:p14="http://schemas.microsoft.com/office/powerpoint/2010/main" val="826637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research is not about predicting the future with certainty. It’s about learning from the past to build a safer future. Let’s use what we know to drive meaningful change.</a:t>
            </a:r>
          </a:p>
        </p:txBody>
      </p:sp>
      <p:sp>
        <p:nvSpPr>
          <p:cNvPr id="4" name="Slide Number Placeholder 3"/>
          <p:cNvSpPr>
            <a:spLocks noGrp="1"/>
          </p:cNvSpPr>
          <p:nvPr>
            <p:ph type="sldNum" sz="quarter" idx="5"/>
          </p:nvPr>
        </p:nvSpPr>
        <p:spPr/>
        <p:txBody>
          <a:bodyPr/>
          <a:lstStyle/>
          <a:p>
            <a:fld id="{860E8396-1151-49A8-BE2F-2547377895E1}" type="slidenum">
              <a:rPr lang="en-US" smtClean="0"/>
              <a:t>11</a:t>
            </a:fld>
            <a:endParaRPr lang="en-US"/>
          </a:p>
        </p:txBody>
      </p:sp>
    </p:spTree>
    <p:extLst>
      <p:ext uri="{BB962C8B-B14F-4D97-AF65-F5344CB8AC3E}">
        <p14:creationId xmlns:p14="http://schemas.microsoft.com/office/powerpoint/2010/main" val="3550932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dive into the data, it's important to pause and recognize the human impact. These numbers represent real individuals—families, communities, and lives that were lost or forever altered. The data reflects 2,210 lives tragically taken and 1,438 others injured in these attacks. While our focus is on analyzing the perpetrators, we must remember that the consequences of these actions have left lasting scars on the victims and their families.</a:t>
            </a:r>
          </a:p>
        </p:txBody>
      </p:sp>
      <p:sp>
        <p:nvSpPr>
          <p:cNvPr id="4" name="Slide Number Placeholder 3"/>
          <p:cNvSpPr>
            <a:spLocks noGrp="1"/>
          </p:cNvSpPr>
          <p:nvPr>
            <p:ph type="sldNum" sz="quarter" idx="5"/>
          </p:nvPr>
        </p:nvSpPr>
        <p:spPr/>
        <p:txBody>
          <a:bodyPr/>
          <a:lstStyle/>
          <a:p>
            <a:fld id="{860E8396-1151-49A8-BE2F-2547377895E1}" type="slidenum">
              <a:rPr lang="en-US" smtClean="0"/>
              <a:t>2</a:t>
            </a:fld>
            <a:endParaRPr lang="en-US"/>
          </a:p>
        </p:txBody>
      </p:sp>
    </p:spTree>
    <p:extLst>
      <p:ext uri="{BB962C8B-B14F-4D97-AF65-F5344CB8AC3E}">
        <p14:creationId xmlns:p14="http://schemas.microsoft.com/office/powerpoint/2010/main" val="4053711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questions that drove my research. We often hear theories, but I wanted to see what the data actually tells us. o answer these questions, I worked with a dataset containing hundreds of incidents, capturing demographics, criminal history, mental health, and other key details. But data isn’t perfect—so let’s look at what we found.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860E8396-1151-49A8-BE2F-2547377895E1}" type="slidenum">
              <a:rPr lang="en-US" smtClean="0"/>
              <a:t>3</a:t>
            </a:fld>
            <a:endParaRPr lang="en-US"/>
          </a:p>
        </p:txBody>
      </p:sp>
    </p:spTree>
    <p:extLst>
      <p:ext uri="{BB962C8B-B14F-4D97-AF65-F5344CB8AC3E}">
        <p14:creationId xmlns:p14="http://schemas.microsoft.com/office/powerpoint/2010/main" val="795474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incidents per state varies significantly, likely influenced by the size and population of each state. Notably, there are seven states—Montana, Wyoming, New Mexico, South Dakota, North Dakota, West Virginia, and Vermont—that have no incidents represented in this data. Conversely, states with larger populations tend to experience more incidents, such as New York, Pennsylvania, Illinois, Colorado, and Washington. Among all states, Florida, Texas, and California stand out, respectively, with the highest number of incidents. This pattern highlights the correlation between population density and the frequency of these events, underscoring the need for targeted prevention strategies in higher-population areas.</a:t>
            </a:r>
          </a:p>
        </p:txBody>
      </p:sp>
      <p:sp>
        <p:nvSpPr>
          <p:cNvPr id="4" name="Slide Number Placeholder 3"/>
          <p:cNvSpPr>
            <a:spLocks noGrp="1"/>
          </p:cNvSpPr>
          <p:nvPr>
            <p:ph type="sldNum" sz="quarter" idx="5"/>
          </p:nvPr>
        </p:nvSpPr>
        <p:spPr/>
        <p:txBody>
          <a:bodyPr/>
          <a:lstStyle/>
          <a:p>
            <a:fld id="{860E8396-1151-49A8-BE2F-2547377895E1}" type="slidenum">
              <a:rPr lang="en-US" smtClean="0"/>
              <a:t>4</a:t>
            </a:fld>
            <a:endParaRPr lang="en-US"/>
          </a:p>
        </p:txBody>
      </p:sp>
    </p:spTree>
    <p:extLst>
      <p:ext uri="{BB962C8B-B14F-4D97-AF65-F5344CB8AC3E}">
        <p14:creationId xmlns:p14="http://schemas.microsoft.com/office/powerpoint/2010/main" val="1858639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there is some variation in marital status and race, the majority of perpetrators are single, white men. Notably, less than 3% of the shooters were female or transgender, highlighting the overwhelming male dominance in these incidents. Age, however, displays a much broader spectrum, with perpetrators ranging from adolescents to the elderly. Interestingly, there are notable spikes in incidents among individuals in their 20s and 40s, suggesting key age groups that may warrant further focus when analyzing potential risk factors or patterns in violent behavior. This demographic diversity underlines the complexity of these situations and challenges us to look beyond surface-level characteristics when understanding motivations and predictors.</a:t>
            </a:r>
          </a:p>
        </p:txBody>
      </p:sp>
      <p:sp>
        <p:nvSpPr>
          <p:cNvPr id="4" name="Slide Number Placeholder 3"/>
          <p:cNvSpPr>
            <a:spLocks noGrp="1"/>
          </p:cNvSpPr>
          <p:nvPr>
            <p:ph type="sldNum" sz="quarter" idx="5"/>
          </p:nvPr>
        </p:nvSpPr>
        <p:spPr/>
        <p:txBody>
          <a:bodyPr/>
          <a:lstStyle/>
          <a:p>
            <a:fld id="{860E8396-1151-49A8-BE2F-2547377895E1}" type="slidenum">
              <a:rPr lang="en-US" smtClean="0"/>
              <a:t>5</a:t>
            </a:fld>
            <a:endParaRPr lang="en-US"/>
          </a:p>
        </p:txBody>
      </p:sp>
    </p:spTree>
    <p:extLst>
      <p:ext uri="{BB962C8B-B14F-4D97-AF65-F5344CB8AC3E}">
        <p14:creationId xmlns:p14="http://schemas.microsoft.com/office/powerpoint/2010/main" val="815123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on-the-scene outcomes is crucial for law enforcement in these situations. The data reveals a range of outcomes: 39% of perpetrators were apprehended by authorities, while 35.5% took their own lives before they could be captured. Another 21% were killed at the scene, either by law enforcement or due to the nature of the incident itself. A smaller percentage, 3.5%, managed to flee the scene, evading capture in the immediate aftermath. Additionally, 1% of those apprehended went on to commit suicide before they could stand trial. These outcomes not only shed light on the immediate response to such crises but also inform law enforcement strategies in future situations, providing insights into potential risks and actions to be taken in the heat of the moment.</a:t>
            </a:r>
          </a:p>
        </p:txBody>
      </p:sp>
      <p:sp>
        <p:nvSpPr>
          <p:cNvPr id="4" name="Slide Number Placeholder 3"/>
          <p:cNvSpPr>
            <a:spLocks noGrp="1"/>
          </p:cNvSpPr>
          <p:nvPr>
            <p:ph type="sldNum" sz="quarter" idx="5"/>
          </p:nvPr>
        </p:nvSpPr>
        <p:spPr/>
        <p:txBody>
          <a:bodyPr/>
          <a:lstStyle/>
          <a:p>
            <a:fld id="{860E8396-1151-49A8-BE2F-2547377895E1}" type="slidenum">
              <a:rPr lang="en-US" smtClean="0"/>
              <a:t>6</a:t>
            </a:fld>
            <a:endParaRPr lang="en-US"/>
          </a:p>
        </p:txBody>
      </p:sp>
    </p:spTree>
    <p:extLst>
      <p:ext uri="{BB962C8B-B14F-4D97-AF65-F5344CB8AC3E}">
        <p14:creationId xmlns:p14="http://schemas.microsoft.com/office/powerpoint/2010/main" val="2774367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striking findings in this data is that there is no single predictor of mass shootings. While factors like mental health issues, prior criminal activity, and personal crises are commonly observed, not every case fits these patterns. Some perpetrators exhibit clear warning signs, while others show no visible indicators of impending violence. The timelines of these incidents can vary greatly, with some individuals potentially showing no signs of crisis at all. Although mental health is often cited as a contributing factor, many mass shooters display no evidence of mental disorders.</a:t>
            </a:r>
          </a:p>
          <a:p>
            <a:r>
              <a:rPr lang="en-US" dirty="0"/>
              <a:t>Prior criminal activity is frequently present, yet it remains a weak predictor, as more than 40% of perpetrators had no prior criminal background. Additionally, the majority of perpetrators do not appear to harbor known prejudices against their victims, further complicating efforts to identify at-risk individuals based on these factors alone. This highlights the complexity of mass shootings and the need for a multi-faceted approach when analyzing risk factors and prevention strategies.</a:t>
            </a:r>
          </a:p>
        </p:txBody>
      </p:sp>
      <p:sp>
        <p:nvSpPr>
          <p:cNvPr id="4" name="Slide Number Placeholder 3"/>
          <p:cNvSpPr>
            <a:spLocks noGrp="1"/>
          </p:cNvSpPr>
          <p:nvPr>
            <p:ph type="sldNum" sz="quarter" idx="5"/>
          </p:nvPr>
        </p:nvSpPr>
        <p:spPr/>
        <p:txBody>
          <a:bodyPr/>
          <a:lstStyle/>
          <a:p>
            <a:fld id="{860E8396-1151-49A8-BE2F-2547377895E1}" type="slidenum">
              <a:rPr lang="en-US" smtClean="0"/>
              <a:t>7</a:t>
            </a:fld>
            <a:endParaRPr lang="en-US"/>
          </a:p>
        </p:txBody>
      </p:sp>
    </p:spTree>
    <p:extLst>
      <p:ext uri="{BB962C8B-B14F-4D97-AF65-F5344CB8AC3E}">
        <p14:creationId xmlns:p14="http://schemas.microsoft.com/office/powerpoint/2010/main" val="3024580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tested multiple models to see if we could predict incidents based on available data. The best-performing model, </a:t>
            </a:r>
            <a:r>
              <a:rPr lang="en-US" dirty="0" err="1"/>
              <a:t>XGBoost</a:t>
            </a:r>
            <a:r>
              <a:rPr lang="en-US" dirty="0"/>
              <a:t>, reached 57.5% accuracy—not perfect, but better than chance. This shows us that while data can help, it’s not the whole story.</a:t>
            </a:r>
          </a:p>
          <a:p>
            <a:endParaRPr lang="en-US" dirty="0"/>
          </a:p>
        </p:txBody>
      </p:sp>
      <p:sp>
        <p:nvSpPr>
          <p:cNvPr id="4" name="Slide Number Placeholder 3"/>
          <p:cNvSpPr>
            <a:spLocks noGrp="1"/>
          </p:cNvSpPr>
          <p:nvPr>
            <p:ph type="sldNum" sz="quarter" idx="5"/>
          </p:nvPr>
        </p:nvSpPr>
        <p:spPr/>
        <p:txBody>
          <a:bodyPr/>
          <a:lstStyle/>
          <a:p>
            <a:fld id="{860E8396-1151-49A8-BE2F-2547377895E1}" type="slidenum">
              <a:rPr lang="en-US" smtClean="0"/>
              <a:t>8</a:t>
            </a:fld>
            <a:endParaRPr lang="en-US"/>
          </a:p>
        </p:txBody>
      </p:sp>
    </p:spTree>
    <p:extLst>
      <p:ext uri="{BB962C8B-B14F-4D97-AF65-F5344CB8AC3E}">
        <p14:creationId xmlns:p14="http://schemas.microsoft.com/office/powerpoint/2010/main" val="1832674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Bias in data collection—and consequently in analysis—is always a concern. During data cleaning, I opted to fill in most of the missing values with "unknown" or assigned a numerical value of 100. You can see this reflected in the data shown earlier. While I could have removed rows with missing data, doing so would have distorted the remaining dataset. I could have also made inferences, like assuming blanks indicated "not applicable," such as with the signs of crisis timeline. However, this would be flawed reasoning—it's impossible to confirm that there were no signs of crisis, but we can confidently state that the timeline was unknown. While data-driven insights can be powerful, they also come with ethical considerations. If we're not cautious, we risk reinforcing biases or unfairly labeling individuals as threats.</a:t>
            </a:r>
          </a:p>
        </p:txBody>
      </p:sp>
      <p:sp>
        <p:nvSpPr>
          <p:cNvPr id="4" name="Slide Number Placeholder 3"/>
          <p:cNvSpPr>
            <a:spLocks noGrp="1"/>
          </p:cNvSpPr>
          <p:nvPr>
            <p:ph type="sldNum" sz="quarter" idx="5"/>
          </p:nvPr>
        </p:nvSpPr>
        <p:spPr/>
        <p:txBody>
          <a:bodyPr/>
          <a:lstStyle/>
          <a:p>
            <a:fld id="{860E8396-1151-49A8-BE2F-2547377895E1}" type="slidenum">
              <a:rPr lang="en-US" smtClean="0"/>
              <a:t>9</a:t>
            </a:fld>
            <a:endParaRPr lang="en-US"/>
          </a:p>
        </p:txBody>
      </p:sp>
    </p:spTree>
    <p:extLst>
      <p:ext uri="{BB962C8B-B14F-4D97-AF65-F5344CB8AC3E}">
        <p14:creationId xmlns:p14="http://schemas.microsoft.com/office/powerpoint/2010/main" val="3935377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3391A759-BFF8-4B5B-9ECE-D93AC303B331}" type="datetime1">
              <a:rPr lang="en-US" smtClean="0"/>
              <a:t>2/16/2025</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343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6DFDF398-5DA3-4937-BE3F-7CA1B9158252}" type="datetime1">
              <a:rPr lang="en-US" smtClean="0"/>
              <a:t>2/16/2025</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699727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8F191ED9-F929-4A92-90F9-3C9C84ABBE83}" type="datetime1">
              <a:rPr lang="en-US" smtClean="0"/>
              <a:t>2/16/2025</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217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EEBAB316-A2E6-49F2-825C-64AA951E4184}" type="datetime1">
              <a:rPr lang="en-US" smtClean="0"/>
              <a:t>2/16/2025</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030082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5AE9748B-ADD6-4C5A-8C2A-A39721276E74}" type="datetime1">
              <a:rPr lang="en-US" smtClean="0"/>
              <a:t>2/16/2025</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02174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241FB0F-3C5C-4949-B933-9C7E511ED094}" type="datetime1">
              <a:rPr lang="en-US" smtClean="0"/>
              <a:t>2/16/2025</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068315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C2F01D58-E949-4BCB-829A-BBF80E38D59C}" type="datetime1">
              <a:rPr lang="en-US" smtClean="0"/>
              <a:t>2/16/2025</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899155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FF10A846-0DA4-4D92-9BF1-DE8C52C1F4DF}" type="datetime1">
              <a:rPr lang="en-US" smtClean="0"/>
              <a:t>2/16/2025</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682683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E9412331-4A9C-472F-A7FA-968157338839}" type="datetime1">
              <a:rPr lang="en-US" smtClean="0"/>
              <a:t>2/16/2025</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024311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A2197F3D-ED52-43FD-A26D-318B71534485}" type="datetime1">
              <a:rPr lang="en-US" smtClean="0"/>
              <a:t>2/16/2025</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793963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3D291FA4-6264-4BB8-B3B5-77711EED2D82}" type="datetime1">
              <a:rPr lang="en-US" smtClean="0"/>
              <a:t>2/16/2025</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733874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E7F6A1D9-D323-4F4E-8655-25E2D32CE742}" type="datetime1">
              <a:rPr lang="en-US" smtClean="0"/>
              <a:t>2/16/2025</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F8250-7A81-4A19-87AD-FFB2CE4E39A5}"/>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9F38FC-2DEA-2647-C409-EF75720C1017}"/>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006992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3.xml"/><Relationship Id="rId7" Type="http://schemas.openxmlformats.org/officeDocument/2006/relationships/diagramQuickStyle" Target="../diagrams/quickStyle5.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notesSlide" Target="../notesSlides/notesSlide10.xml"/><Relationship Id="rId9" Type="http://schemas.microsoft.com/office/2007/relationships/diagramDrawing" Target="../diagrams/drawing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0.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3.xml"/><Relationship Id="rId7"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image" Target="../media/image13.png"/><Relationship Id="rId3" Type="http://schemas.openxmlformats.org/officeDocument/2006/relationships/slideLayout" Target="../slideLayouts/slideLayout3.xml"/><Relationship Id="rId7" Type="http://schemas.openxmlformats.org/officeDocument/2006/relationships/diagramQuickStyle" Target="../diagrams/quickStyle2.xml"/><Relationship Id="rId12" Type="http://schemas.openxmlformats.org/officeDocument/2006/relationships/image" Target="../media/image1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2.xml"/><Relationship Id="rId11" Type="http://schemas.openxmlformats.org/officeDocument/2006/relationships/image" Target="../media/image11.png"/><Relationship Id="rId5" Type="http://schemas.openxmlformats.org/officeDocument/2006/relationships/diagramData" Target="../diagrams/data2.xml"/><Relationship Id="rId10" Type="http://schemas.openxmlformats.org/officeDocument/2006/relationships/image" Target="../media/image10.png"/><Relationship Id="rId4" Type="http://schemas.openxmlformats.org/officeDocument/2006/relationships/notesSlide" Target="../notesSlides/notesSlide7.xml"/><Relationship Id="rId9" Type="http://schemas.microsoft.com/office/2007/relationships/diagramDrawing" Target="../diagrams/drawing2.xml"/><Relationship Id="rId1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3.xml"/><Relationship Id="rId7" Type="http://schemas.openxmlformats.org/officeDocument/2006/relationships/diagramQuickStyle" Target="../diagrams/quickStyle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8.xml"/><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3.xml"/><Relationship Id="rId7" Type="http://schemas.openxmlformats.org/officeDocument/2006/relationships/diagramQuickStyle" Target="../diagrams/quickStyle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9.xml"/><Relationship Id="rId9" Type="http://schemas.microsoft.com/office/2007/relationships/diagramDrawing" Target="../diagrams/drawing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EC44CD-E290-4D60-A056-5BA05B182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A1171B3D-1C35-E9A7-668A-5973BC30DC65}"/>
              </a:ext>
            </a:extLst>
          </p:cNvPr>
          <p:cNvPicPr>
            <a:picLocks noChangeAspect="1"/>
          </p:cNvPicPr>
          <p:nvPr/>
        </p:nvPicPr>
        <p:blipFill>
          <a:blip r:embed="rId5">
            <a:alphaModFix amt="40000"/>
          </a:blip>
          <a:srcRect t="12088" b="7841"/>
          <a:stretch/>
        </p:blipFill>
        <p:spPr>
          <a:xfrm>
            <a:off x="-2" y="-4"/>
            <a:ext cx="12192001" cy="6858001"/>
          </a:xfrm>
          <a:prstGeom prst="rect">
            <a:avLst/>
          </a:prstGeom>
        </p:spPr>
      </p:pic>
      <p:sp>
        <p:nvSpPr>
          <p:cNvPr id="2" name="Title 1">
            <a:extLst>
              <a:ext uri="{FF2B5EF4-FFF2-40B4-BE49-F238E27FC236}">
                <a16:creationId xmlns:a16="http://schemas.microsoft.com/office/drawing/2014/main" id="{6E3EF427-94E5-D7D8-3258-ADC52BC56C97}"/>
              </a:ext>
            </a:extLst>
          </p:cNvPr>
          <p:cNvSpPr>
            <a:spLocks noGrp="1"/>
          </p:cNvSpPr>
          <p:nvPr>
            <p:ph type="ctrTitle"/>
          </p:nvPr>
        </p:nvSpPr>
        <p:spPr>
          <a:xfrm>
            <a:off x="517870" y="978408"/>
            <a:ext cx="5021182" cy="2334248"/>
          </a:xfrm>
        </p:spPr>
        <p:txBody>
          <a:bodyPr anchor="t">
            <a:normAutofit/>
          </a:bodyPr>
          <a:lstStyle/>
          <a:p>
            <a:pPr>
              <a:lnSpc>
                <a:spcPct val="90000"/>
              </a:lnSpc>
            </a:pPr>
            <a:r>
              <a:rPr lang="en-US" sz="5000">
                <a:solidFill>
                  <a:srgbClr val="FFFFFF"/>
                </a:solidFill>
              </a:rPr>
              <a:t>Understanding Mass Shootings Through Data</a:t>
            </a:r>
          </a:p>
        </p:txBody>
      </p:sp>
      <p:sp>
        <p:nvSpPr>
          <p:cNvPr id="3" name="Subtitle 2">
            <a:extLst>
              <a:ext uri="{FF2B5EF4-FFF2-40B4-BE49-F238E27FC236}">
                <a16:creationId xmlns:a16="http://schemas.microsoft.com/office/drawing/2014/main" id="{B5D76DCC-9524-90E3-D30E-87A7911C1606}"/>
              </a:ext>
            </a:extLst>
          </p:cNvPr>
          <p:cNvSpPr>
            <a:spLocks noGrp="1"/>
          </p:cNvSpPr>
          <p:nvPr>
            <p:ph type="subTitle" idx="1"/>
          </p:nvPr>
        </p:nvSpPr>
        <p:spPr>
          <a:xfrm>
            <a:off x="6652366" y="4017818"/>
            <a:ext cx="5040785" cy="1828799"/>
          </a:xfrm>
        </p:spPr>
        <p:txBody>
          <a:bodyPr anchor="b">
            <a:normAutofit/>
          </a:bodyPr>
          <a:lstStyle/>
          <a:p>
            <a:r>
              <a:rPr lang="en-US" dirty="0">
                <a:solidFill>
                  <a:srgbClr val="FFFFFF"/>
                </a:solidFill>
              </a:rPr>
              <a:t>Uncovering Patterns and Insights</a:t>
            </a:r>
          </a:p>
        </p:txBody>
      </p:sp>
      <p:sp>
        <p:nvSpPr>
          <p:cNvPr id="11" name="Rectangle 10">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hlinkClick r:id="" action="ppaction://media"/>
            <a:extLst>
              <a:ext uri="{FF2B5EF4-FFF2-40B4-BE49-F238E27FC236}">
                <a16:creationId xmlns:a16="http://schemas.microsoft.com/office/drawing/2014/main" id="{259A45EC-9999-6D31-8AE9-5B6EC8B6B1B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91729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1457"/>
    </mc:Choice>
    <mc:Fallback>
      <p:transition spd="slow" advTm="11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par>
                                <p:cTn id="10" presetID="10" presetClass="entr" presetSubtype="0" fill="hold" grpId="0" nodeType="withEffect">
                                  <p:stCondLst>
                                    <p:cond delay="1500"/>
                                  </p:stCondLst>
                                  <p:iterate>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8"/>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5012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1A60A5-59AE-F981-7E1C-9B97C6271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D0FEEF-891C-2D08-F70D-1CA3D1AA5890}"/>
              </a:ext>
            </a:extLst>
          </p:cNvPr>
          <p:cNvSpPr>
            <a:spLocks noGrp="1"/>
          </p:cNvSpPr>
          <p:nvPr>
            <p:ph type="title"/>
          </p:nvPr>
        </p:nvSpPr>
        <p:spPr>
          <a:xfrm>
            <a:off x="521208" y="976160"/>
            <a:ext cx="11155680" cy="1463040"/>
          </a:xfrm>
        </p:spPr>
        <p:txBody>
          <a:bodyPr vert="horz" lIns="91440" tIns="45720" rIns="91440" bIns="45720" rtlCol="0" anchor="t">
            <a:normAutofit/>
          </a:bodyPr>
          <a:lstStyle/>
          <a:p>
            <a:r>
              <a:rPr lang="en-US" sz="4400" dirty="0">
                <a:solidFill>
                  <a:schemeClr val="bg1"/>
                </a:solidFill>
              </a:rPr>
              <a:t>What Can We Do?</a:t>
            </a:r>
          </a:p>
        </p:txBody>
      </p:sp>
      <p:sp>
        <p:nvSpPr>
          <p:cNvPr id="19" name="Rectangle 18">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ext Placeholder 2">
            <a:extLst>
              <a:ext uri="{FF2B5EF4-FFF2-40B4-BE49-F238E27FC236}">
                <a16:creationId xmlns:a16="http://schemas.microsoft.com/office/drawing/2014/main" id="{2D4DF065-5782-45E4-07A2-8E8CE7EE71EF}"/>
              </a:ext>
            </a:extLst>
          </p:cNvPr>
          <p:cNvGraphicFramePr/>
          <p:nvPr>
            <p:extLst>
              <p:ext uri="{D42A27DB-BD31-4B8C-83A1-F6EECF244321}">
                <p14:modId xmlns:p14="http://schemas.microsoft.com/office/powerpoint/2010/main" val="1549310816"/>
              </p:ext>
            </p:extLst>
          </p:nvPr>
        </p:nvGraphicFramePr>
        <p:xfrm>
          <a:off x="528320" y="2578608"/>
          <a:ext cx="11155680" cy="37673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Audio 11">
            <a:hlinkClick r:id="" action="ppaction://media"/>
            <a:extLst>
              <a:ext uri="{FF2B5EF4-FFF2-40B4-BE49-F238E27FC236}">
                <a16:creationId xmlns:a16="http://schemas.microsoft.com/office/drawing/2014/main" id="{DC1FC088-651B-B274-634F-21F985D9102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21028265"/>
      </p:ext>
    </p:extLst>
  </p:cSld>
  <p:clrMapOvr>
    <a:masterClrMapping/>
  </p:clrMapOvr>
  <mc:AlternateContent xmlns:mc="http://schemas.openxmlformats.org/markup-compatibility/2006">
    <mc:Choice xmlns:p14="http://schemas.microsoft.com/office/powerpoint/2010/main" Requires="p14">
      <p:transition spd="slow" p14:dur="2000" advTm="14060"/>
    </mc:Choice>
    <mc:Fallback>
      <p:transition spd="slow" advTm="14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Colorful overlapping people icons">
            <a:extLst>
              <a:ext uri="{FF2B5EF4-FFF2-40B4-BE49-F238E27FC236}">
                <a16:creationId xmlns:a16="http://schemas.microsoft.com/office/drawing/2014/main" id="{8F18E65A-90F4-3884-0109-79549BB3F9FD}"/>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r="-1" b="15708"/>
          <a:stretch/>
        </p:blipFill>
        <p:spPr>
          <a:xfrm>
            <a:off x="20" y="10"/>
            <a:ext cx="12188932" cy="6857990"/>
          </a:xfrm>
          <a:prstGeom prst="rect">
            <a:avLst/>
          </a:prstGeom>
        </p:spPr>
      </p:pic>
      <p:sp>
        <p:nvSpPr>
          <p:cNvPr id="21" name="Rectangle 20">
            <a:extLst>
              <a:ext uri="{FF2B5EF4-FFF2-40B4-BE49-F238E27FC236}">
                <a16:creationId xmlns:a16="http://schemas.microsoft.com/office/drawing/2014/main" id="{7508F7DC-CA28-4ACE-AF79-D7E98ED1B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B20218-A500-457C-B65C-F3D198B1F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CE122C-541D-B28D-DCFD-A09618AE1489}"/>
              </a:ext>
            </a:extLst>
          </p:cNvPr>
          <p:cNvSpPr>
            <a:spLocks noGrp="1"/>
          </p:cNvSpPr>
          <p:nvPr>
            <p:ph type="title"/>
          </p:nvPr>
        </p:nvSpPr>
        <p:spPr>
          <a:xfrm>
            <a:off x="517870" y="978408"/>
            <a:ext cx="8686796" cy="2334247"/>
          </a:xfrm>
        </p:spPr>
        <p:txBody>
          <a:bodyPr vert="horz" lIns="91440" tIns="45720" rIns="91440" bIns="45720" rtlCol="0" anchor="t">
            <a:normAutofit/>
          </a:bodyPr>
          <a:lstStyle/>
          <a:p>
            <a:pPr>
              <a:lnSpc>
                <a:spcPct val="90000"/>
              </a:lnSpc>
            </a:pPr>
            <a:r>
              <a:rPr lang="en-US">
                <a:solidFill>
                  <a:srgbClr val="FFFFFF"/>
                </a:solidFill>
              </a:rPr>
              <a:t>Learning from the past to build a safer future</a:t>
            </a:r>
            <a:br>
              <a:rPr lang="en-US">
                <a:solidFill>
                  <a:srgbClr val="FFFFFF"/>
                </a:solidFill>
              </a:rPr>
            </a:br>
            <a:endParaRPr lang="en-US">
              <a:solidFill>
                <a:srgbClr val="FFFFFF"/>
              </a:solidFill>
            </a:endParaRPr>
          </a:p>
        </p:txBody>
      </p:sp>
      <p:sp>
        <p:nvSpPr>
          <p:cNvPr id="25" name="Rectangle 24">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Audio 9">
            <a:hlinkClick r:id="" action="ppaction://media"/>
            <a:extLst>
              <a:ext uri="{FF2B5EF4-FFF2-40B4-BE49-F238E27FC236}">
                <a16:creationId xmlns:a16="http://schemas.microsoft.com/office/drawing/2014/main" id="{3B89E98B-9E1E-F78C-12BA-517B63130A3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45314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1313"/>
    </mc:Choice>
    <mc:Fallback>
      <p:transition spd="slow" advTm="11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a:extLst>
              <a:ext uri="{FF2B5EF4-FFF2-40B4-BE49-F238E27FC236}">
                <a16:creationId xmlns:a16="http://schemas.microsoft.com/office/drawing/2014/main" id="{24785202-4FEA-8CB1-B84E-0211FFF06344}"/>
              </a:ext>
            </a:extLst>
          </p:cNvPr>
          <p:cNvPicPr>
            <a:picLocks noGrp="1" noChangeAspect="1"/>
          </p:cNvPicPr>
          <p:nvPr>
            <p:ph idx="4294967295"/>
          </p:nvPr>
        </p:nvPicPr>
        <p:blipFill>
          <a:blip r:embed="rId4"/>
          <a:srcRect t="12374" r="-1" b="7534"/>
          <a:stretch/>
        </p:blipFill>
        <p:spPr>
          <a:xfrm>
            <a:off x="20" y="10"/>
            <a:ext cx="12188932" cy="6857990"/>
          </a:xfrm>
          <a:prstGeom prst="rect">
            <a:avLst/>
          </a:prstGeom>
        </p:spPr>
      </p:pic>
      <p:sp>
        <p:nvSpPr>
          <p:cNvPr id="14" name="Rectangle 13">
            <a:extLst>
              <a:ext uri="{FF2B5EF4-FFF2-40B4-BE49-F238E27FC236}">
                <a16:creationId xmlns:a16="http://schemas.microsoft.com/office/drawing/2014/main" id="{ECF0998E-D577-43EA-A7B8-E3EC67F75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7DC364D-882B-4786-89FB-1703C1A5C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23F5E5-4074-7A21-9543-5679B73C0AB1}"/>
              </a:ext>
            </a:extLst>
          </p:cNvPr>
          <p:cNvSpPr>
            <a:spLocks noGrp="1"/>
          </p:cNvSpPr>
          <p:nvPr>
            <p:ph type="ctrTitle"/>
          </p:nvPr>
        </p:nvSpPr>
        <p:spPr>
          <a:xfrm>
            <a:off x="517870" y="978408"/>
            <a:ext cx="5021182" cy="2334248"/>
          </a:xfrm>
        </p:spPr>
        <p:txBody>
          <a:bodyPr vert="horz" lIns="91440" tIns="45720" rIns="91440" bIns="45720" rtlCol="0" anchor="t">
            <a:normAutofit/>
          </a:bodyPr>
          <a:lstStyle/>
          <a:p>
            <a:r>
              <a:rPr lang="en-US" dirty="0">
                <a:solidFill>
                  <a:srgbClr val="FFFFFF"/>
                </a:solidFill>
              </a:rPr>
              <a:t>Thank You</a:t>
            </a:r>
            <a:br>
              <a:rPr lang="en-US" dirty="0">
                <a:solidFill>
                  <a:srgbClr val="FFFFFF"/>
                </a:solidFill>
              </a:rPr>
            </a:br>
            <a:endParaRPr lang="en-US">
              <a:solidFill>
                <a:srgbClr val="FFFFFF"/>
              </a:solidFill>
            </a:endParaRPr>
          </a:p>
        </p:txBody>
      </p:sp>
      <p:sp>
        <p:nvSpPr>
          <p:cNvPr id="5" name="Subtitle 4">
            <a:extLst>
              <a:ext uri="{FF2B5EF4-FFF2-40B4-BE49-F238E27FC236}">
                <a16:creationId xmlns:a16="http://schemas.microsoft.com/office/drawing/2014/main" id="{31E7FA9E-F328-0338-B251-D8CBC78A4A98}"/>
              </a:ext>
            </a:extLst>
          </p:cNvPr>
          <p:cNvSpPr>
            <a:spLocks noGrp="1"/>
          </p:cNvSpPr>
          <p:nvPr>
            <p:ph type="subTitle" idx="1"/>
          </p:nvPr>
        </p:nvSpPr>
        <p:spPr>
          <a:xfrm>
            <a:off x="6652366" y="4108182"/>
            <a:ext cx="5040785" cy="1828799"/>
          </a:xfrm>
        </p:spPr>
        <p:txBody>
          <a:bodyPr anchor="b">
            <a:normAutofit/>
          </a:bodyPr>
          <a:lstStyle/>
          <a:p>
            <a:r>
              <a:rPr lang="en-US" dirty="0">
                <a:solidFill>
                  <a:srgbClr val="FFFFFF"/>
                </a:solidFill>
              </a:rPr>
              <a:t>Sammi Beard</a:t>
            </a:r>
          </a:p>
        </p:txBody>
      </p:sp>
      <p:sp>
        <p:nvSpPr>
          <p:cNvPr id="20" name="Rectangle 19">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300289"/>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Audio 8">
            <a:hlinkClick r:id="" action="ppaction://media"/>
            <a:extLst>
              <a:ext uri="{FF2B5EF4-FFF2-40B4-BE49-F238E27FC236}">
                <a16:creationId xmlns:a16="http://schemas.microsoft.com/office/drawing/2014/main" id="{51B3FB32-BF6F-3D6D-B5AE-DA7EB2E7D61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84555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0321"/>
    </mc:Choice>
    <mc:Fallback>
      <p:transition spd="slow" advTm="10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ECA69B-4C2A-7F31-8019-E90DB3BD4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9" name="Content Placeholder 8" descr="Young woman crying">
            <a:extLst>
              <a:ext uri="{FF2B5EF4-FFF2-40B4-BE49-F238E27FC236}">
                <a16:creationId xmlns:a16="http://schemas.microsoft.com/office/drawing/2014/main" id="{F5311693-59B6-4683-0490-0F2B4A832D63}"/>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l="9091" t="10886" b="12506"/>
          <a:stretch/>
        </p:blipFill>
        <p:spPr>
          <a:xfrm>
            <a:off x="20" y="10"/>
            <a:ext cx="12191980" cy="6857990"/>
          </a:xfrm>
          <a:prstGeom prst="rect">
            <a:avLst/>
          </a:prstGeom>
        </p:spPr>
      </p:pic>
      <p:sp>
        <p:nvSpPr>
          <p:cNvPr id="37" name="Rectangle 36">
            <a:extLst>
              <a:ext uri="{FF2B5EF4-FFF2-40B4-BE49-F238E27FC236}">
                <a16:creationId xmlns:a16="http://schemas.microsoft.com/office/drawing/2014/main" id="{857DEAC1-B3AA-6569-0A44-A191DF2F3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7840"/>
            <a:ext cx="12191999" cy="1280160"/>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AD0FEA0-D0AE-E224-310A-B076B5413B11}"/>
              </a:ext>
            </a:extLst>
          </p:cNvPr>
          <p:cNvSpPr>
            <a:spLocks noGrp="1"/>
          </p:cNvSpPr>
          <p:nvPr>
            <p:ph type="title"/>
          </p:nvPr>
        </p:nvSpPr>
        <p:spPr>
          <a:xfrm>
            <a:off x="320039" y="5731580"/>
            <a:ext cx="8196431" cy="960120"/>
          </a:xfrm>
          <a:ln>
            <a:noFill/>
          </a:ln>
        </p:spPr>
        <p:txBody>
          <a:bodyPr vert="horz" lIns="91440" tIns="45720" rIns="91440" bIns="45720" rtlCol="0" anchor="ctr">
            <a:normAutofit/>
          </a:bodyPr>
          <a:lstStyle/>
          <a:p>
            <a:r>
              <a:rPr lang="en-US" sz="4400"/>
              <a:t>The Human Impact</a:t>
            </a:r>
          </a:p>
        </p:txBody>
      </p:sp>
      <p:pic>
        <p:nvPicPr>
          <p:cNvPr id="6" name="Audio 5">
            <a:hlinkClick r:id="" action="ppaction://media"/>
            <a:extLst>
              <a:ext uri="{FF2B5EF4-FFF2-40B4-BE49-F238E27FC236}">
                <a16:creationId xmlns:a16="http://schemas.microsoft.com/office/drawing/2014/main" id="{4923FFE6-FB98-AD6B-BA7C-9217A3C9788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34444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1911"/>
    </mc:Choice>
    <mc:Fallback>
      <p:transition spd="slow" advTm="31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7DFBE3-6D39-4190-029F-0254BD40076F}"/>
              </a:ext>
            </a:extLst>
          </p:cNvPr>
          <p:cNvSpPr>
            <a:spLocks noGrp="1"/>
          </p:cNvSpPr>
          <p:nvPr>
            <p:ph type="title"/>
          </p:nvPr>
        </p:nvSpPr>
        <p:spPr>
          <a:xfrm>
            <a:off x="521208" y="976160"/>
            <a:ext cx="11155680" cy="1463040"/>
          </a:xfrm>
        </p:spPr>
        <p:txBody>
          <a:bodyPr>
            <a:normAutofit/>
          </a:bodyPr>
          <a:lstStyle/>
          <a:p>
            <a:r>
              <a:rPr lang="en-US" sz="4400" b="1" dirty="0"/>
              <a:t>The Questions</a:t>
            </a:r>
            <a:endParaRPr lang="en-US" sz="4400" dirty="0"/>
          </a:p>
        </p:txBody>
      </p:sp>
      <p:sp>
        <p:nvSpPr>
          <p:cNvPr id="32" name="Rectangle 31">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Content Placeholder 2">
            <a:extLst>
              <a:ext uri="{FF2B5EF4-FFF2-40B4-BE49-F238E27FC236}">
                <a16:creationId xmlns:a16="http://schemas.microsoft.com/office/drawing/2014/main" id="{FEB58372-EA72-77CA-939F-6F3DA50CB159}"/>
              </a:ext>
            </a:extLst>
          </p:cNvPr>
          <p:cNvGraphicFramePr>
            <a:graphicFrameLocks noGrp="1"/>
          </p:cNvGraphicFramePr>
          <p:nvPr>
            <p:ph idx="1"/>
            <p:extLst>
              <p:ext uri="{D42A27DB-BD31-4B8C-83A1-F6EECF244321}">
                <p14:modId xmlns:p14="http://schemas.microsoft.com/office/powerpoint/2010/main" val="3679345659"/>
              </p:ext>
            </p:extLst>
          </p:nvPr>
        </p:nvGraphicFramePr>
        <p:xfrm>
          <a:off x="528320" y="2578608"/>
          <a:ext cx="11155680" cy="37673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62CD7E4C-CA34-45C1-925A-970D513D6A37}"/>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05489250"/>
      </p:ext>
    </p:extLst>
  </p:cSld>
  <p:clrMapOvr>
    <a:masterClrMapping/>
  </p:clrMapOvr>
  <mc:AlternateContent xmlns:mc="http://schemas.openxmlformats.org/markup-compatibility/2006">
    <mc:Choice xmlns:p14="http://schemas.microsoft.com/office/powerpoint/2010/main" Requires="p14">
      <p:transition spd="slow" p14:dur="2000" advTm="25216"/>
    </mc:Choice>
    <mc:Fallback>
      <p:transition spd="slow" advTm="25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descr="A map of the united states&#10;&#10;Description automatically generated">
            <a:extLst>
              <a:ext uri="{FF2B5EF4-FFF2-40B4-BE49-F238E27FC236}">
                <a16:creationId xmlns:a16="http://schemas.microsoft.com/office/drawing/2014/main" id="{98CCEDCC-2A2E-9B1F-4710-9C277FDF7517}"/>
              </a:ext>
            </a:extLst>
          </p:cNvPr>
          <p:cNvPicPr>
            <a:picLocks noGrp="1" noChangeAspect="1"/>
          </p:cNvPicPr>
          <p:nvPr>
            <p:ph idx="1"/>
          </p:nvPr>
        </p:nvPicPr>
        <p:blipFill>
          <a:blip r:embed="rId5"/>
          <a:srcRect l="-2" t="-917" r="3" b="2"/>
          <a:stretch/>
        </p:blipFill>
        <p:spPr>
          <a:xfrm>
            <a:off x="517871" y="2670532"/>
            <a:ext cx="11185082" cy="3668467"/>
          </a:xfrm>
          <a:prstGeom prst="rect">
            <a:avLst/>
          </a:prstGeom>
        </p:spPr>
      </p:pic>
      <p:sp>
        <p:nvSpPr>
          <p:cNvPr id="2" name="Title 1">
            <a:extLst>
              <a:ext uri="{FF2B5EF4-FFF2-40B4-BE49-F238E27FC236}">
                <a16:creationId xmlns:a16="http://schemas.microsoft.com/office/drawing/2014/main" id="{BB2C513D-0C2D-7B34-BB1D-CA9526511855}"/>
              </a:ext>
            </a:extLst>
          </p:cNvPr>
          <p:cNvSpPr>
            <a:spLocks noGrp="1"/>
          </p:cNvSpPr>
          <p:nvPr>
            <p:ph type="title"/>
          </p:nvPr>
        </p:nvSpPr>
        <p:spPr>
          <a:xfrm>
            <a:off x="517869" y="978409"/>
            <a:ext cx="6126480" cy="1643880"/>
          </a:xfrm>
        </p:spPr>
        <p:txBody>
          <a:bodyPr vert="horz" lIns="91440" tIns="45720" rIns="91440" bIns="45720" rtlCol="0" anchor="t">
            <a:normAutofit/>
          </a:bodyPr>
          <a:lstStyle/>
          <a:p>
            <a:r>
              <a:rPr lang="en-US" sz="4800"/>
              <a:t>Exploring the Data</a:t>
            </a:r>
          </a:p>
        </p:txBody>
      </p:sp>
      <p:sp>
        <p:nvSpPr>
          <p:cNvPr id="19" name="Rectangle 18">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C7F386-A972-9ED7-C153-F0E509682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E6A6478B-BFD5-0F76-03C3-ED7A1A71E3F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5957709"/>
      </p:ext>
    </p:extLst>
  </p:cSld>
  <p:clrMapOvr>
    <a:masterClrMapping/>
  </p:clrMapOvr>
  <mc:AlternateContent xmlns:mc="http://schemas.openxmlformats.org/markup-compatibility/2006">
    <mc:Choice xmlns:p14="http://schemas.microsoft.com/office/powerpoint/2010/main" Requires="p14">
      <p:transition spd="slow" p14:dur="2000" advTm="48053"/>
    </mc:Choice>
    <mc:Fallback>
      <p:transition spd="slow" advTm="48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EAE851-2243-5E7C-4BD2-5E5E78C88F13}"/>
            </a:ext>
          </a:extLst>
        </p:cNvPr>
        <p:cNvGrpSpPr/>
        <p:nvPr/>
      </p:nvGrpSpPr>
      <p:grpSpPr>
        <a:xfrm>
          <a:off x="0" y="0"/>
          <a:ext cx="0" cy="0"/>
          <a:chOff x="0" y="0"/>
          <a:chExt cx="0" cy="0"/>
        </a:xfrm>
      </p:grpSpPr>
      <p:sp>
        <p:nvSpPr>
          <p:cNvPr id="68" name="Rectangle 67">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4" name="Rectangle 73">
            <a:extLst>
              <a:ext uri="{FF2B5EF4-FFF2-40B4-BE49-F238E27FC236}">
                <a16:creationId xmlns:a16="http://schemas.microsoft.com/office/drawing/2014/main" id="{67A7C490-FB0D-4946-BDB7-1CF2F58DA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BC68CD-69AA-C4C5-653F-074D03F58841}"/>
              </a:ext>
            </a:extLst>
          </p:cNvPr>
          <p:cNvSpPr>
            <a:spLocks noGrp="1"/>
          </p:cNvSpPr>
          <p:nvPr>
            <p:ph type="title"/>
          </p:nvPr>
        </p:nvSpPr>
        <p:spPr>
          <a:xfrm>
            <a:off x="517869" y="3993601"/>
            <a:ext cx="11146536" cy="1223860"/>
          </a:xfrm>
        </p:spPr>
        <p:txBody>
          <a:bodyPr vert="horz" lIns="91440" tIns="45720" rIns="91440" bIns="45720" rtlCol="0" anchor="b">
            <a:normAutofit/>
          </a:bodyPr>
          <a:lstStyle/>
          <a:p>
            <a:r>
              <a:rPr lang="en-US" sz="6000"/>
              <a:t>Demographics</a:t>
            </a:r>
          </a:p>
        </p:txBody>
      </p:sp>
      <p:grpSp>
        <p:nvGrpSpPr>
          <p:cNvPr id="33" name="Group 32">
            <a:extLst>
              <a:ext uri="{FF2B5EF4-FFF2-40B4-BE49-F238E27FC236}">
                <a16:creationId xmlns:a16="http://schemas.microsoft.com/office/drawing/2014/main" id="{117974E3-AB2C-F865-661D-969D6B53E8B7}"/>
              </a:ext>
            </a:extLst>
          </p:cNvPr>
          <p:cNvGrpSpPr/>
          <p:nvPr/>
        </p:nvGrpSpPr>
        <p:grpSpPr>
          <a:xfrm>
            <a:off x="365936" y="847992"/>
            <a:ext cx="11450401" cy="2867865"/>
            <a:chOff x="273556" y="853743"/>
            <a:chExt cx="11450401" cy="2867865"/>
          </a:xfrm>
        </p:grpSpPr>
        <p:pic>
          <p:nvPicPr>
            <p:cNvPr id="28" name="Picture 27">
              <a:extLst>
                <a:ext uri="{FF2B5EF4-FFF2-40B4-BE49-F238E27FC236}">
                  <a16:creationId xmlns:a16="http://schemas.microsoft.com/office/drawing/2014/main" id="{A7D18F4C-A3F8-6D6A-9AB7-15B4D6D0F118}"/>
                </a:ext>
              </a:extLst>
            </p:cNvPr>
            <p:cNvPicPr>
              <a:picLocks noChangeAspect="1"/>
            </p:cNvPicPr>
            <p:nvPr/>
          </p:nvPicPr>
          <p:blipFill>
            <a:blip r:embed="rId5"/>
            <a:stretch>
              <a:fillRect/>
            </a:stretch>
          </p:blipFill>
          <p:spPr>
            <a:xfrm>
              <a:off x="4666381" y="853743"/>
              <a:ext cx="3208420" cy="2743200"/>
            </a:xfrm>
            <a:prstGeom prst="rect">
              <a:avLst/>
            </a:prstGeom>
          </p:spPr>
        </p:pic>
        <p:pic>
          <p:nvPicPr>
            <p:cNvPr id="25" name="Picture 24">
              <a:extLst>
                <a:ext uri="{FF2B5EF4-FFF2-40B4-BE49-F238E27FC236}">
                  <a16:creationId xmlns:a16="http://schemas.microsoft.com/office/drawing/2014/main" id="{CB2B2A67-0DAE-6B27-4EE0-247939BE188B}"/>
                </a:ext>
              </a:extLst>
            </p:cNvPr>
            <p:cNvPicPr>
              <a:picLocks noChangeAspect="1"/>
            </p:cNvPicPr>
            <p:nvPr/>
          </p:nvPicPr>
          <p:blipFill>
            <a:blip r:embed="rId6"/>
            <a:stretch>
              <a:fillRect/>
            </a:stretch>
          </p:blipFill>
          <p:spPr>
            <a:xfrm>
              <a:off x="8176085" y="1406622"/>
              <a:ext cx="3547872" cy="2314986"/>
            </a:xfrm>
            <a:prstGeom prst="rect">
              <a:avLst/>
            </a:prstGeom>
          </p:spPr>
        </p:pic>
        <p:pic>
          <p:nvPicPr>
            <p:cNvPr id="4" name="Picture 3">
              <a:extLst>
                <a:ext uri="{FF2B5EF4-FFF2-40B4-BE49-F238E27FC236}">
                  <a16:creationId xmlns:a16="http://schemas.microsoft.com/office/drawing/2014/main" id="{AA6BB5D3-4EF3-0A59-3D10-F60AE79E0C7E}"/>
                </a:ext>
              </a:extLst>
            </p:cNvPr>
            <p:cNvPicPr>
              <a:picLocks noChangeAspect="1"/>
            </p:cNvPicPr>
            <p:nvPr/>
          </p:nvPicPr>
          <p:blipFill>
            <a:blip r:embed="rId7"/>
            <a:stretch>
              <a:fillRect/>
            </a:stretch>
          </p:blipFill>
          <p:spPr>
            <a:xfrm>
              <a:off x="273556" y="1406622"/>
              <a:ext cx="4043645" cy="2314986"/>
            </a:xfrm>
            <a:prstGeom prst="rect">
              <a:avLst/>
            </a:prstGeom>
          </p:spPr>
        </p:pic>
      </p:grpSp>
      <p:sp>
        <p:nvSpPr>
          <p:cNvPr id="76" name="Rectangle 75">
            <a:extLst>
              <a:ext uri="{FF2B5EF4-FFF2-40B4-BE49-F238E27FC236}">
                <a16:creationId xmlns:a16="http://schemas.microsoft.com/office/drawing/2014/main" id="{0A832FDF-0EA3-4BAE-8A94-ECDB8F35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300216"/>
            <a:ext cx="1115568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BD1DB441-80D8-0170-11D5-2475154A0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4" name="Picture 33" descr="A graph with blue lines&#10;&#10;Description automatically generated">
            <a:extLst>
              <a:ext uri="{FF2B5EF4-FFF2-40B4-BE49-F238E27FC236}">
                <a16:creationId xmlns:a16="http://schemas.microsoft.com/office/drawing/2014/main" id="{643496DC-CD66-1A5A-9E80-8ABE8E3BBD00}"/>
              </a:ext>
            </a:extLst>
          </p:cNvPr>
          <p:cNvPicPr>
            <a:picLocks noChangeAspect="1"/>
          </p:cNvPicPr>
          <p:nvPr/>
        </p:nvPicPr>
        <p:blipFill>
          <a:blip r:embed="rId8"/>
          <a:stretch>
            <a:fillRect/>
          </a:stretch>
        </p:blipFill>
        <p:spPr>
          <a:xfrm>
            <a:off x="6362971" y="3781450"/>
            <a:ext cx="6573947" cy="3010952"/>
          </a:xfrm>
          <a:prstGeom prst="rect">
            <a:avLst/>
          </a:prstGeom>
        </p:spPr>
      </p:pic>
      <p:pic>
        <p:nvPicPr>
          <p:cNvPr id="36" name="Audio 35">
            <a:hlinkClick r:id="" action="ppaction://media"/>
            <a:extLst>
              <a:ext uri="{FF2B5EF4-FFF2-40B4-BE49-F238E27FC236}">
                <a16:creationId xmlns:a16="http://schemas.microsoft.com/office/drawing/2014/main" id="{440BF156-383D-38A9-27E3-085B9908ABF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59897140"/>
      </p:ext>
    </p:extLst>
  </p:cSld>
  <p:clrMapOvr>
    <a:masterClrMapping/>
  </p:clrMapOvr>
  <mc:AlternateContent xmlns:mc="http://schemas.openxmlformats.org/markup-compatibility/2006">
    <mc:Choice xmlns:p14="http://schemas.microsoft.com/office/powerpoint/2010/main" Requires="p14">
      <p:transition spd="slow" p14:dur="2000" advTm="47687"/>
    </mc:Choice>
    <mc:Fallback>
      <p:transition spd="slow" advTm="47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descr="A pie chart with text on it&#10;&#10;Description automatically generated">
            <a:extLst>
              <a:ext uri="{FF2B5EF4-FFF2-40B4-BE49-F238E27FC236}">
                <a16:creationId xmlns:a16="http://schemas.microsoft.com/office/drawing/2014/main" id="{E0208BBA-5BB1-228F-C1B8-45A1ABAD7168}"/>
              </a:ext>
            </a:extLst>
          </p:cNvPr>
          <p:cNvPicPr>
            <a:picLocks noChangeAspect="1"/>
          </p:cNvPicPr>
          <p:nvPr/>
        </p:nvPicPr>
        <p:blipFill>
          <a:blip r:embed="rId5"/>
          <a:srcRect t="13752" r="-1" b="5292"/>
          <a:stretch/>
        </p:blipFill>
        <p:spPr>
          <a:xfrm>
            <a:off x="20" y="10"/>
            <a:ext cx="12188932" cy="6857990"/>
          </a:xfrm>
          <a:prstGeom prst="rect">
            <a:avLst/>
          </a:prstGeom>
        </p:spPr>
      </p:pic>
      <p:sp>
        <p:nvSpPr>
          <p:cNvPr id="46" name="Rectangle 45">
            <a:extLst>
              <a:ext uri="{FF2B5EF4-FFF2-40B4-BE49-F238E27FC236}">
                <a16:creationId xmlns:a16="http://schemas.microsoft.com/office/drawing/2014/main" id="{ECF0998E-D577-43EA-A7B8-E3EC67F75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7DC364D-882B-4786-89FB-1703C1A5C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31A97-EF0F-D05C-9F93-004F01941F40}"/>
              </a:ext>
            </a:extLst>
          </p:cNvPr>
          <p:cNvSpPr>
            <a:spLocks noGrp="1"/>
          </p:cNvSpPr>
          <p:nvPr>
            <p:ph type="title"/>
          </p:nvPr>
        </p:nvSpPr>
        <p:spPr>
          <a:xfrm>
            <a:off x="517870" y="978408"/>
            <a:ext cx="5021182" cy="2334248"/>
          </a:xfrm>
        </p:spPr>
        <p:txBody>
          <a:bodyPr vert="horz" lIns="91440" tIns="45720" rIns="91440" bIns="45720" rtlCol="0" anchor="t">
            <a:normAutofit/>
          </a:bodyPr>
          <a:lstStyle/>
          <a:p>
            <a:r>
              <a:rPr lang="en-US">
                <a:solidFill>
                  <a:srgbClr val="FFFFFF"/>
                </a:solidFill>
              </a:rPr>
              <a:t>On Scene Outcomes</a:t>
            </a:r>
          </a:p>
        </p:txBody>
      </p:sp>
      <p:sp>
        <p:nvSpPr>
          <p:cNvPr id="52" name="Rectangle 51">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300289"/>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Audio 32">
            <a:hlinkClick r:id="" action="ppaction://media"/>
            <a:extLst>
              <a:ext uri="{FF2B5EF4-FFF2-40B4-BE49-F238E27FC236}">
                <a16:creationId xmlns:a16="http://schemas.microsoft.com/office/drawing/2014/main" id="{BB5D71F4-F632-CE43-7278-28A1C8560DE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17956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1697"/>
    </mc:Choice>
    <mc:Fallback>
      <p:transition spd="slow" advTm="51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3"/>
                </p:tgtEl>
              </p:cMediaNode>
            </p:audio>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2000">
              <a:srgbClr val="1E090F"/>
            </a:gs>
            <a:gs pos="55000">
              <a:srgbClr val="450120"/>
            </a:gs>
            <a:gs pos="98000">
              <a:srgbClr val="1E090F"/>
            </a:gs>
          </a:gsLst>
          <a:lin ang="5400000" scaled="1"/>
        </a:gra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4" name="Rectangle 63">
            <a:extLst>
              <a:ext uri="{FF2B5EF4-FFF2-40B4-BE49-F238E27FC236}">
                <a16:creationId xmlns:a16="http://schemas.microsoft.com/office/drawing/2014/main" id="{AD1BDCCC-E676-2A7E-BE11-2B8C23DB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2C37C8-0072-78F2-FA28-3DCBB8CC473B}"/>
              </a:ext>
            </a:extLst>
          </p:cNvPr>
          <p:cNvSpPr>
            <a:spLocks noGrp="1"/>
          </p:cNvSpPr>
          <p:nvPr>
            <p:ph type="title"/>
          </p:nvPr>
        </p:nvSpPr>
        <p:spPr>
          <a:xfrm>
            <a:off x="517869" y="976160"/>
            <a:ext cx="11153214" cy="1113897"/>
          </a:xfrm>
        </p:spPr>
        <p:txBody>
          <a:bodyPr vert="horz" lIns="91440" tIns="45720" rIns="91440" bIns="45720" rtlCol="0" anchor="t">
            <a:normAutofit/>
          </a:bodyPr>
          <a:lstStyle/>
          <a:p>
            <a:r>
              <a:rPr lang="en-US" sz="4400" dirty="0">
                <a:solidFill>
                  <a:schemeClr val="bg1"/>
                </a:solidFill>
              </a:rPr>
              <a:t>Unexpected Patterns</a:t>
            </a:r>
          </a:p>
        </p:txBody>
      </p:sp>
      <p:sp>
        <p:nvSpPr>
          <p:cNvPr id="66" name="Freeform: Shape 65">
            <a:extLst>
              <a:ext uri="{FF2B5EF4-FFF2-40B4-BE49-F238E27FC236}">
                <a16:creationId xmlns:a16="http://schemas.microsoft.com/office/drawing/2014/main" id="{781C97B1-8A09-6383-8C65-A3B735778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11260BDA-7BC1-1CE0-2E38-CBD77254E2FB}"/>
              </a:ext>
            </a:extLst>
          </p:cNvPr>
          <p:cNvGraphicFramePr/>
          <p:nvPr>
            <p:extLst>
              <p:ext uri="{D42A27DB-BD31-4B8C-83A1-F6EECF244321}">
                <p14:modId xmlns:p14="http://schemas.microsoft.com/office/powerpoint/2010/main" val="3960184516"/>
              </p:ext>
            </p:extLst>
          </p:nvPr>
        </p:nvGraphicFramePr>
        <p:xfrm>
          <a:off x="406093" y="691073"/>
          <a:ext cx="11376765" cy="67511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6" name="Picture 15">
            <a:extLst>
              <a:ext uri="{FF2B5EF4-FFF2-40B4-BE49-F238E27FC236}">
                <a16:creationId xmlns:a16="http://schemas.microsoft.com/office/drawing/2014/main" id="{DBA8165A-D4F3-06E9-D5BB-3DDD8318D75C}"/>
              </a:ext>
            </a:extLst>
          </p:cNvPr>
          <p:cNvPicPr>
            <a:picLocks noChangeAspect="1"/>
          </p:cNvPicPr>
          <p:nvPr/>
        </p:nvPicPr>
        <p:blipFill>
          <a:blip r:embed="rId10"/>
          <a:stretch>
            <a:fillRect/>
          </a:stretch>
        </p:blipFill>
        <p:spPr>
          <a:xfrm>
            <a:off x="3374475" y="2452068"/>
            <a:ext cx="2597504" cy="1233959"/>
          </a:xfrm>
          <a:prstGeom prst="rect">
            <a:avLst/>
          </a:prstGeom>
        </p:spPr>
      </p:pic>
      <p:pic>
        <p:nvPicPr>
          <p:cNvPr id="20" name="Picture 19">
            <a:extLst>
              <a:ext uri="{FF2B5EF4-FFF2-40B4-BE49-F238E27FC236}">
                <a16:creationId xmlns:a16="http://schemas.microsoft.com/office/drawing/2014/main" id="{47497182-2103-9478-1343-4B81DD2FCEFE}"/>
              </a:ext>
            </a:extLst>
          </p:cNvPr>
          <p:cNvPicPr>
            <a:picLocks noChangeAspect="1"/>
          </p:cNvPicPr>
          <p:nvPr/>
        </p:nvPicPr>
        <p:blipFill>
          <a:blip r:embed="rId11"/>
          <a:stretch>
            <a:fillRect/>
          </a:stretch>
        </p:blipFill>
        <p:spPr>
          <a:xfrm>
            <a:off x="6356842" y="2357167"/>
            <a:ext cx="2309351" cy="1651432"/>
          </a:xfrm>
          <a:prstGeom prst="rect">
            <a:avLst/>
          </a:prstGeom>
        </p:spPr>
      </p:pic>
      <p:pic>
        <p:nvPicPr>
          <p:cNvPr id="23" name="Picture 22">
            <a:extLst>
              <a:ext uri="{FF2B5EF4-FFF2-40B4-BE49-F238E27FC236}">
                <a16:creationId xmlns:a16="http://schemas.microsoft.com/office/drawing/2014/main" id="{DA9DFE81-681B-D22D-9BC1-8067352EB26F}"/>
              </a:ext>
            </a:extLst>
          </p:cNvPr>
          <p:cNvPicPr>
            <a:picLocks noChangeAspect="1"/>
          </p:cNvPicPr>
          <p:nvPr/>
        </p:nvPicPr>
        <p:blipFill>
          <a:blip r:embed="rId12"/>
          <a:stretch>
            <a:fillRect/>
          </a:stretch>
        </p:blipFill>
        <p:spPr>
          <a:xfrm>
            <a:off x="457755" y="2350806"/>
            <a:ext cx="2588711" cy="1493553"/>
          </a:xfrm>
          <a:prstGeom prst="rect">
            <a:avLst/>
          </a:prstGeom>
        </p:spPr>
      </p:pic>
      <p:sp>
        <p:nvSpPr>
          <p:cNvPr id="24" name="TextBox 23">
            <a:extLst>
              <a:ext uri="{FF2B5EF4-FFF2-40B4-BE49-F238E27FC236}">
                <a16:creationId xmlns:a16="http://schemas.microsoft.com/office/drawing/2014/main" id="{78002552-0F8C-0AD0-ACA9-EEC53AC72FF9}"/>
              </a:ext>
            </a:extLst>
          </p:cNvPr>
          <p:cNvSpPr txBox="1"/>
          <p:nvPr/>
        </p:nvSpPr>
        <p:spPr>
          <a:xfrm>
            <a:off x="6704428" y="3958919"/>
            <a:ext cx="1250663" cy="215444"/>
          </a:xfrm>
          <a:prstGeom prst="rect">
            <a:avLst/>
          </a:prstGeom>
          <a:noFill/>
        </p:spPr>
        <p:txBody>
          <a:bodyPr wrap="none" rtlCol="0">
            <a:spAutoFit/>
          </a:bodyPr>
          <a:lstStyle/>
          <a:p>
            <a:r>
              <a:rPr lang="en-US" sz="800" dirty="0"/>
              <a:t>*100 indicates unknown</a:t>
            </a:r>
          </a:p>
        </p:txBody>
      </p:sp>
      <p:pic>
        <p:nvPicPr>
          <p:cNvPr id="27" name="Picture 26">
            <a:extLst>
              <a:ext uri="{FF2B5EF4-FFF2-40B4-BE49-F238E27FC236}">
                <a16:creationId xmlns:a16="http://schemas.microsoft.com/office/drawing/2014/main" id="{FD5F0EE7-A246-CD9F-B1DE-EFF71363782C}"/>
              </a:ext>
            </a:extLst>
          </p:cNvPr>
          <p:cNvPicPr>
            <a:picLocks noChangeAspect="1"/>
          </p:cNvPicPr>
          <p:nvPr/>
        </p:nvPicPr>
        <p:blipFill>
          <a:blip r:embed="rId13"/>
          <a:stretch>
            <a:fillRect/>
          </a:stretch>
        </p:blipFill>
        <p:spPr>
          <a:xfrm>
            <a:off x="9184060" y="2496508"/>
            <a:ext cx="2539907" cy="1202147"/>
          </a:xfrm>
          <a:prstGeom prst="rect">
            <a:avLst/>
          </a:prstGeom>
        </p:spPr>
      </p:pic>
      <p:pic>
        <p:nvPicPr>
          <p:cNvPr id="54" name="Audio 53">
            <a:hlinkClick r:id="" action="ppaction://media"/>
            <a:extLst>
              <a:ext uri="{FF2B5EF4-FFF2-40B4-BE49-F238E27FC236}">
                <a16:creationId xmlns:a16="http://schemas.microsoft.com/office/drawing/2014/main" id="{AFCAB90A-128C-5C02-DABD-8D3F02674296}"/>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30672819"/>
      </p:ext>
    </p:extLst>
  </p:cSld>
  <p:clrMapOvr>
    <a:masterClrMapping/>
  </p:clrMapOvr>
  <mc:AlternateContent xmlns:mc="http://schemas.openxmlformats.org/markup-compatibility/2006">
    <mc:Choice xmlns:p14="http://schemas.microsoft.com/office/powerpoint/2010/main" Requires="p14">
      <p:transition spd="slow" p14:dur="2000" advTm="68594"/>
    </mc:Choice>
    <mc:Fallback>
      <p:transition spd="slow" advTm="68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C1A60A5-59AE-F981-7E1C-9B97C6271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56">
            <a:extLst>
              <a:ext uri="{FF2B5EF4-FFF2-40B4-BE49-F238E27FC236}">
                <a16:creationId xmlns:a16="http://schemas.microsoft.com/office/drawing/2014/main" id="{4E17AA97-89A7-45C1-B813-BFF6C23D7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003BFE-5AD8-9446-3C80-ACE3B86D9F78}"/>
              </a:ext>
            </a:extLst>
          </p:cNvPr>
          <p:cNvSpPr>
            <a:spLocks noGrp="1"/>
          </p:cNvSpPr>
          <p:nvPr>
            <p:ph type="title"/>
          </p:nvPr>
        </p:nvSpPr>
        <p:spPr>
          <a:xfrm>
            <a:off x="517870" y="976159"/>
            <a:ext cx="7119502" cy="857379"/>
          </a:xfrm>
        </p:spPr>
        <p:txBody>
          <a:bodyPr vert="horz" lIns="91440" tIns="45720" rIns="91440" bIns="45720" rtlCol="0" anchor="t">
            <a:normAutofit/>
          </a:bodyPr>
          <a:lstStyle/>
          <a:p>
            <a:r>
              <a:rPr lang="en-US" sz="4000" dirty="0"/>
              <a:t>Machine Learning Models</a:t>
            </a:r>
          </a:p>
        </p:txBody>
      </p:sp>
      <p:sp>
        <p:nvSpPr>
          <p:cNvPr id="59" name="Rectangle 58">
            <a:extLst>
              <a:ext uri="{FF2B5EF4-FFF2-40B4-BE49-F238E27FC236}">
                <a16:creationId xmlns:a16="http://schemas.microsoft.com/office/drawing/2014/main" id="{33AC4FE1-D370-43A6-96C5-076716BB1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403250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5776" y="611650"/>
            <a:ext cx="662025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ext Placeholder 3">
            <a:extLst>
              <a:ext uri="{FF2B5EF4-FFF2-40B4-BE49-F238E27FC236}">
                <a16:creationId xmlns:a16="http://schemas.microsoft.com/office/drawing/2014/main" id="{608A48CD-72B8-7045-CD35-B71D4EFBAE30}"/>
              </a:ext>
            </a:extLst>
          </p:cNvPr>
          <p:cNvGraphicFramePr/>
          <p:nvPr>
            <p:extLst>
              <p:ext uri="{D42A27DB-BD31-4B8C-83A1-F6EECF244321}">
                <p14:modId xmlns:p14="http://schemas.microsoft.com/office/powerpoint/2010/main" val="365115912"/>
              </p:ext>
            </p:extLst>
          </p:nvPr>
        </p:nvGraphicFramePr>
        <p:xfrm>
          <a:off x="1175845" y="-113829"/>
          <a:ext cx="9837262" cy="79884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Audio 10">
            <a:hlinkClick r:id="" action="ppaction://media"/>
            <a:extLst>
              <a:ext uri="{FF2B5EF4-FFF2-40B4-BE49-F238E27FC236}">
                <a16:creationId xmlns:a16="http://schemas.microsoft.com/office/drawing/2014/main" id="{A57BAF5B-8BA5-955C-0CA7-AACB560962B1}"/>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90113009"/>
      </p:ext>
    </p:extLst>
  </p:cSld>
  <p:clrMapOvr>
    <a:masterClrMapping/>
  </p:clrMapOvr>
  <mc:AlternateContent xmlns:mc="http://schemas.openxmlformats.org/markup-compatibility/2006">
    <mc:Choice xmlns:p14="http://schemas.microsoft.com/office/powerpoint/2010/main" Requires="p14">
      <p:transition spd="slow" p14:dur="2000" advTm="24465"/>
    </mc:Choice>
    <mc:Fallback>
      <p:transition spd="slow" advTm="24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C1A60A5-59AE-F981-7E1C-9B97C6271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4E17AA97-89A7-45C1-B813-BFF6C23D7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60C0A0-B99B-B2B5-B4FA-6585FDC8D88D}"/>
              </a:ext>
            </a:extLst>
          </p:cNvPr>
          <p:cNvSpPr>
            <a:spLocks noGrp="1"/>
          </p:cNvSpPr>
          <p:nvPr>
            <p:ph type="title"/>
          </p:nvPr>
        </p:nvSpPr>
        <p:spPr>
          <a:xfrm>
            <a:off x="517870" y="976159"/>
            <a:ext cx="4032504" cy="3361171"/>
          </a:xfrm>
        </p:spPr>
        <p:txBody>
          <a:bodyPr vert="horz" lIns="91440" tIns="45720" rIns="91440" bIns="45720" rtlCol="0" anchor="t">
            <a:normAutofit/>
          </a:bodyPr>
          <a:lstStyle/>
          <a:p>
            <a:r>
              <a:rPr lang="en-US" sz="4000" dirty="0"/>
              <a:t>Ethical Challenges</a:t>
            </a:r>
          </a:p>
        </p:txBody>
      </p:sp>
      <p:sp>
        <p:nvSpPr>
          <p:cNvPr id="37" name="Rectangle 36">
            <a:extLst>
              <a:ext uri="{FF2B5EF4-FFF2-40B4-BE49-F238E27FC236}">
                <a16:creationId xmlns:a16="http://schemas.microsoft.com/office/drawing/2014/main" id="{33AC4FE1-D370-43A6-96C5-076716BB1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403250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5776" y="611650"/>
            <a:ext cx="662025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ext Placeholder 3">
            <a:extLst>
              <a:ext uri="{FF2B5EF4-FFF2-40B4-BE49-F238E27FC236}">
                <a16:creationId xmlns:a16="http://schemas.microsoft.com/office/drawing/2014/main" id="{782C5D57-C721-9F4A-6668-3D08A9CC764C}"/>
              </a:ext>
            </a:extLst>
          </p:cNvPr>
          <p:cNvGraphicFramePr/>
          <p:nvPr>
            <p:extLst>
              <p:ext uri="{D42A27DB-BD31-4B8C-83A1-F6EECF244321}">
                <p14:modId xmlns:p14="http://schemas.microsoft.com/office/powerpoint/2010/main" val="3397965995"/>
              </p:ext>
            </p:extLst>
          </p:nvPr>
        </p:nvGraphicFramePr>
        <p:xfrm>
          <a:off x="5065776" y="978408"/>
          <a:ext cx="6620256" cy="53760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Audio 11">
            <a:hlinkClick r:id="" action="ppaction://media"/>
            <a:extLst>
              <a:ext uri="{FF2B5EF4-FFF2-40B4-BE49-F238E27FC236}">
                <a16:creationId xmlns:a16="http://schemas.microsoft.com/office/drawing/2014/main" id="{51772C7D-ED02-13C0-E50B-76572E048CE1}"/>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59068822"/>
      </p:ext>
    </p:extLst>
  </p:cSld>
  <p:clrMapOvr>
    <a:masterClrMapping/>
  </p:clrMapOvr>
  <mc:AlternateContent xmlns:mc="http://schemas.openxmlformats.org/markup-compatibility/2006">
    <mc:Choice xmlns:p14="http://schemas.microsoft.com/office/powerpoint/2010/main" Requires="p14">
      <p:transition spd="slow" p14:dur="2000" advTm="51228"/>
    </mc:Choice>
    <mc:Fallback>
      <p:transition spd="slow" advTm="51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GestaltVTI">
  <a:themeElements>
    <a:clrScheme name="AnalogousFromDarkSeedLeftStep">
      <a:dk1>
        <a:srgbClr val="000000"/>
      </a:dk1>
      <a:lt1>
        <a:srgbClr val="FFFFFF"/>
      </a:lt1>
      <a:dk2>
        <a:srgbClr val="3C222A"/>
      </a:dk2>
      <a:lt2>
        <a:srgbClr val="E2E5E8"/>
      </a:lt2>
      <a:accent1>
        <a:srgbClr val="C38D4D"/>
      </a:accent1>
      <a:accent2>
        <a:srgbClr val="B14A3B"/>
      </a:accent2>
      <a:accent3>
        <a:srgbClr val="C34D6F"/>
      </a:accent3>
      <a:accent4>
        <a:srgbClr val="B13B8E"/>
      </a:accent4>
      <a:accent5>
        <a:srgbClr val="B54DC3"/>
      </a:accent5>
      <a:accent6>
        <a:srgbClr val="723BB1"/>
      </a:accent6>
      <a:hlink>
        <a:srgbClr val="BF3FB9"/>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13874</TotalTime>
  <Words>1243</Words>
  <Application>Microsoft Office PowerPoint</Application>
  <PresentationFormat>Widescreen</PresentationFormat>
  <Paragraphs>55</Paragraphs>
  <Slides>12</Slides>
  <Notes>11</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Aptos</vt:lpstr>
      <vt:lpstr>Arial</vt:lpstr>
      <vt:lpstr>Bierstadt</vt:lpstr>
      <vt:lpstr>GestaltVTI</vt:lpstr>
      <vt:lpstr>Understanding Mass Shootings Through Data</vt:lpstr>
      <vt:lpstr>The Human Impact</vt:lpstr>
      <vt:lpstr>The Questions</vt:lpstr>
      <vt:lpstr>Exploring the Data</vt:lpstr>
      <vt:lpstr>Demographics</vt:lpstr>
      <vt:lpstr>On Scene Outcomes</vt:lpstr>
      <vt:lpstr>Unexpected Patterns</vt:lpstr>
      <vt:lpstr>Machine Learning Models</vt:lpstr>
      <vt:lpstr>Ethical Challenges</vt:lpstr>
      <vt:lpstr>What Can We Do?</vt:lpstr>
      <vt:lpstr>Learning from the past to build a safer future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Sammi Beard</dc:creator>
  <cp:lastModifiedBy>Sammi Beard</cp:lastModifiedBy>
  <cp:revision>3</cp:revision>
  <dcterms:created xsi:type="dcterms:W3CDTF">2025-02-16T02:47:33Z</dcterms:created>
  <dcterms:modified xsi:type="dcterms:W3CDTF">2025-02-25T18:02:58Z</dcterms:modified>
</cp:coreProperties>
</file>